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28" r:id="rId5"/>
    <p:sldId id="331" r:id="rId6"/>
    <p:sldId id="343" r:id="rId7"/>
    <p:sldId id="257" r:id="rId8"/>
    <p:sldId id="332" r:id="rId9"/>
    <p:sldId id="346" r:id="rId10"/>
    <p:sldId id="337" r:id="rId11"/>
    <p:sldId id="341" r:id="rId12"/>
    <p:sldId id="336" r:id="rId13"/>
    <p:sldId id="333" r:id="rId14"/>
    <p:sldId id="334" r:id="rId15"/>
    <p:sldId id="338" r:id="rId16"/>
    <p:sldId id="344" r:id="rId17"/>
    <p:sldId id="345" r:id="rId18"/>
    <p:sldId id="324" r:id="rId19"/>
  </p:sldIdLst>
  <p:sldSz cx="12192000" cy="6858000"/>
  <p:notesSz cx="6797675" cy="9926638"/>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1212"/>
    <a:srgbClr val="444445"/>
    <a:srgbClr val="FF91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B7630-6419-44E1-97E2-DE8FAB9E452C}" v="40" dt="2025-02-18T09:16:48.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5" autoAdjust="0"/>
  </p:normalViewPr>
  <p:slideViewPr>
    <p:cSldViewPr snapToGrid="0">
      <p:cViewPr varScale="1">
        <p:scale>
          <a:sx n="56" d="100"/>
          <a:sy n="56" d="100"/>
        </p:scale>
        <p:origin x="-50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Doorten" userId="68166958-110e-45ac-91cc-f3276e1a7fe3" providerId="ADAL" clId="{FDCB7630-6419-44E1-97E2-DE8FAB9E452C}"/>
    <pc:docChg chg="undo custSel addSld delSld modSld sldOrd modNotesMaster">
      <pc:chgData name="Ingrid Doorten" userId="68166958-110e-45ac-91cc-f3276e1a7fe3" providerId="ADAL" clId="{FDCB7630-6419-44E1-97E2-DE8FAB9E452C}" dt="2025-02-18T09:46:12.642" v="11840" actId="20577"/>
      <pc:docMkLst>
        <pc:docMk/>
      </pc:docMkLst>
      <pc:sldChg chg="modSp mod ord modNotesTx">
        <pc:chgData name="Ingrid Doorten" userId="68166958-110e-45ac-91cc-f3276e1a7fe3" providerId="ADAL" clId="{FDCB7630-6419-44E1-97E2-DE8FAB9E452C}" dt="2025-02-11T09:14:38.007" v="9118" actId="20577"/>
        <pc:sldMkLst>
          <pc:docMk/>
          <pc:sldMk cId="434789459" sldId="257"/>
        </pc:sldMkLst>
        <pc:spChg chg="mod">
          <ac:chgData name="Ingrid Doorten" userId="68166958-110e-45ac-91cc-f3276e1a7fe3" providerId="ADAL" clId="{FDCB7630-6419-44E1-97E2-DE8FAB9E452C}" dt="2025-02-07T08:54:27.720" v="811" actId="20577"/>
          <ac:spMkLst>
            <pc:docMk/>
            <pc:sldMk cId="434789459" sldId="257"/>
            <ac:spMk id="4" creationId="{0FA94130-E177-EB5C-9721-A6EDD79D5A3A}"/>
          </ac:spMkLst>
        </pc:spChg>
        <pc:spChg chg="mod">
          <ac:chgData name="Ingrid Doorten" userId="68166958-110e-45ac-91cc-f3276e1a7fe3" providerId="ADAL" clId="{FDCB7630-6419-44E1-97E2-DE8FAB9E452C}" dt="2025-02-10T14:09:51.667" v="6524" actId="255"/>
          <ac:spMkLst>
            <pc:docMk/>
            <pc:sldMk cId="434789459" sldId="257"/>
            <ac:spMk id="15" creationId="{E6174E5C-6BE5-4915-929B-B2F23590ED3F}"/>
          </ac:spMkLst>
        </pc:spChg>
      </pc:sldChg>
      <pc:sldChg chg="del modNotesTx">
        <pc:chgData name="Ingrid Doorten" userId="68166958-110e-45ac-91cc-f3276e1a7fe3" providerId="ADAL" clId="{FDCB7630-6419-44E1-97E2-DE8FAB9E452C}" dt="2025-02-10T09:06:28.875" v="5423" actId="2696"/>
        <pc:sldMkLst>
          <pc:docMk/>
          <pc:sldMk cId="3111221615" sldId="303"/>
        </pc:sldMkLst>
      </pc:sldChg>
      <pc:sldChg chg="del modNotesTx">
        <pc:chgData name="Ingrid Doorten" userId="68166958-110e-45ac-91cc-f3276e1a7fe3" providerId="ADAL" clId="{FDCB7630-6419-44E1-97E2-DE8FAB9E452C}" dt="2025-02-10T09:06:37.517" v="5424" actId="2696"/>
        <pc:sldMkLst>
          <pc:docMk/>
          <pc:sldMk cId="1880986409" sldId="318"/>
        </pc:sldMkLst>
      </pc:sldChg>
      <pc:sldChg chg="modNotesTx">
        <pc:chgData name="Ingrid Doorten" userId="68166958-110e-45ac-91cc-f3276e1a7fe3" providerId="ADAL" clId="{FDCB7630-6419-44E1-97E2-DE8FAB9E452C}" dt="2025-02-10T09:06:53.209" v="5472" actId="20577"/>
        <pc:sldMkLst>
          <pc:docMk/>
          <pc:sldMk cId="2574843979" sldId="324"/>
        </pc:sldMkLst>
      </pc:sldChg>
      <pc:sldChg chg="del">
        <pc:chgData name="Ingrid Doorten" userId="68166958-110e-45ac-91cc-f3276e1a7fe3" providerId="ADAL" clId="{FDCB7630-6419-44E1-97E2-DE8FAB9E452C}" dt="2025-02-10T09:06:43.006" v="5425" actId="2696"/>
        <pc:sldMkLst>
          <pc:docMk/>
          <pc:sldMk cId="2775958618" sldId="326"/>
        </pc:sldMkLst>
      </pc:sldChg>
      <pc:sldChg chg="del">
        <pc:chgData name="Ingrid Doorten" userId="68166958-110e-45ac-91cc-f3276e1a7fe3" providerId="ADAL" clId="{FDCB7630-6419-44E1-97E2-DE8FAB9E452C}" dt="2025-02-10T09:06:25.528" v="5422" actId="2696"/>
        <pc:sldMkLst>
          <pc:docMk/>
          <pc:sldMk cId="3391841066" sldId="327"/>
        </pc:sldMkLst>
      </pc:sldChg>
      <pc:sldChg chg="delSp modSp mod modNotesTx">
        <pc:chgData name="Ingrid Doorten" userId="68166958-110e-45ac-91cc-f3276e1a7fe3" providerId="ADAL" clId="{FDCB7630-6419-44E1-97E2-DE8FAB9E452C}" dt="2025-02-18T09:08:59.252" v="10261" actId="20577"/>
        <pc:sldMkLst>
          <pc:docMk/>
          <pc:sldMk cId="1148172505" sldId="328"/>
        </pc:sldMkLst>
        <pc:spChg chg="mod">
          <ac:chgData name="Ingrid Doorten" userId="68166958-110e-45ac-91cc-f3276e1a7fe3" providerId="ADAL" clId="{FDCB7630-6419-44E1-97E2-DE8FAB9E452C}" dt="2025-02-07T08:43:30.673" v="619" actId="20577"/>
          <ac:spMkLst>
            <pc:docMk/>
            <pc:sldMk cId="1148172505" sldId="328"/>
            <ac:spMk id="4" creationId="{62AE4078-80AF-4E36-45A1-9C779146894D}"/>
          </ac:spMkLst>
        </pc:spChg>
        <pc:spChg chg="del mod">
          <ac:chgData name="Ingrid Doorten" userId="68166958-110e-45ac-91cc-f3276e1a7fe3" providerId="ADAL" clId="{FDCB7630-6419-44E1-97E2-DE8FAB9E452C}" dt="2025-02-17T09:10:49.450" v="10211"/>
          <ac:spMkLst>
            <pc:docMk/>
            <pc:sldMk cId="1148172505" sldId="328"/>
            <ac:spMk id="11" creationId="{0E72CF7C-34C8-A2BA-302C-B6F3D848EE86}"/>
          </ac:spMkLst>
        </pc:spChg>
        <pc:spChg chg="mod">
          <ac:chgData name="Ingrid Doorten" userId="68166958-110e-45ac-91cc-f3276e1a7fe3" providerId="ADAL" clId="{FDCB7630-6419-44E1-97E2-DE8FAB9E452C}" dt="2025-02-17T09:02:28.199" v="9479" actId="6549"/>
          <ac:spMkLst>
            <pc:docMk/>
            <pc:sldMk cId="1148172505" sldId="328"/>
            <ac:spMk id="12" creationId="{E578854C-93F8-8F34-1E2B-F065A8C20925}"/>
          </ac:spMkLst>
        </pc:spChg>
      </pc:sldChg>
      <pc:sldChg chg="del modNotesTx">
        <pc:chgData name="Ingrid Doorten" userId="68166958-110e-45ac-91cc-f3276e1a7fe3" providerId="ADAL" clId="{FDCB7630-6419-44E1-97E2-DE8FAB9E452C}" dt="2025-02-10T09:06:21.944" v="5421" actId="2696"/>
        <pc:sldMkLst>
          <pc:docMk/>
          <pc:sldMk cId="3592835421" sldId="329"/>
        </pc:sldMkLst>
      </pc:sldChg>
      <pc:sldChg chg="del modNotesTx">
        <pc:chgData name="Ingrid Doorten" userId="68166958-110e-45ac-91cc-f3276e1a7fe3" providerId="ADAL" clId="{FDCB7630-6419-44E1-97E2-DE8FAB9E452C}" dt="2025-02-07T08:42:47.731" v="587" actId="2696"/>
        <pc:sldMkLst>
          <pc:docMk/>
          <pc:sldMk cId="4044872257" sldId="330"/>
        </pc:sldMkLst>
      </pc:sldChg>
      <pc:sldChg chg="modSp mod ord modNotesTx">
        <pc:chgData name="Ingrid Doorten" userId="68166958-110e-45ac-91cc-f3276e1a7fe3" providerId="ADAL" clId="{FDCB7630-6419-44E1-97E2-DE8FAB9E452C}" dt="2025-02-07T09:24:04.941" v="2841" actId="20577"/>
        <pc:sldMkLst>
          <pc:docMk/>
          <pc:sldMk cId="108489514" sldId="331"/>
        </pc:sldMkLst>
        <pc:spChg chg="mod">
          <ac:chgData name="Ingrid Doorten" userId="68166958-110e-45ac-91cc-f3276e1a7fe3" providerId="ADAL" clId="{FDCB7630-6419-44E1-97E2-DE8FAB9E452C}" dt="2025-02-07T09:12:27.940" v="1880" actId="20577"/>
          <ac:spMkLst>
            <pc:docMk/>
            <pc:sldMk cId="108489514" sldId="331"/>
            <ac:spMk id="4" creationId="{0AA85D88-3907-B771-2AC2-94D2B83406FE}"/>
          </ac:spMkLst>
        </pc:spChg>
        <pc:spChg chg="mod">
          <ac:chgData name="Ingrid Doorten" userId="68166958-110e-45ac-91cc-f3276e1a7fe3" providerId="ADAL" clId="{FDCB7630-6419-44E1-97E2-DE8FAB9E452C}" dt="2025-02-07T09:12:54.292" v="1935" actId="20577"/>
          <ac:spMkLst>
            <pc:docMk/>
            <pc:sldMk cId="108489514" sldId="331"/>
            <ac:spMk id="5" creationId="{0F80377D-6B15-C678-BA35-F484AE5A4F73}"/>
          </ac:spMkLst>
        </pc:spChg>
      </pc:sldChg>
      <pc:sldChg chg="del modNotesTx">
        <pc:chgData name="Ingrid Doorten" userId="68166958-110e-45ac-91cc-f3276e1a7fe3" providerId="ADAL" clId="{FDCB7630-6419-44E1-97E2-DE8FAB9E452C}" dt="2025-02-07T08:42:57.671" v="588" actId="2696"/>
        <pc:sldMkLst>
          <pc:docMk/>
          <pc:sldMk cId="2774270491" sldId="332"/>
        </pc:sldMkLst>
      </pc:sldChg>
      <pc:sldChg chg="modSp add mod modNotesTx">
        <pc:chgData name="Ingrid Doorten" userId="68166958-110e-45ac-91cc-f3276e1a7fe3" providerId="ADAL" clId="{FDCB7630-6419-44E1-97E2-DE8FAB9E452C}" dt="2025-02-18T09:46:12.642" v="11840" actId="20577"/>
        <pc:sldMkLst>
          <pc:docMk/>
          <pc:sldMk cId="3368785456" sldId="332"/>
        </pc:sldMkLst>
        <pc:spChg chg="mod">
          <ac:chgData name="Ingrid Doorten" userId="68166958-110e-45ac-91cc-f3276e1a7fe3" providerId="ADAL" clId="{FDCB7630-6419-44E1-97E2-DE8FAB9E452C}" dt="2025-02-10T08:56:32.217" v="5202" actId="27636"/>
          <ac:spMkLst>
            <pc:docMk/>
            <pc:sldMk cId="3368785456" sldId="332"/>
            <ac:spMk id="4" creationId="{8162C129-2800-F263-32FA-867810797A93}"/>
          </ac:spMkLst>
        </pc:spChg>
        <pc:spChg chg="mod">
          <ac:chgData name="Ingrid Doorten" userId="68166958-110e-45ac-91cc-f3276e1a7fe3" providerId="ADAL" clId="{FDCB7630-6419-44E1-97E2-DE8FAB9E452C}" dt="2025-02-10T14:26:07.510" v="6532" actId="255"/>
          <ac:spMkLst>
            <pc:docMk/>
            <pc:sldMk cId="3368785456" sldId="332"/>
            <ac:spMk id="15" creationId="{E67121BF-A0C3-FB61-D234-3A439C7DE459}"/>
          </ac:spMkLst>
        </pc:spChg>
      </pc:sldChg>
      <pc:sldChg chg="addSp modSp add del mod ord setBg modNotesTx">
        <pc:chgData name="Ingrid Doorten" userId="68166958-110e-45ac-91cc-f3276e1a7fe3" providerId="ADAL" clId="{FDCB7630-6419-44E1-97E2-DE8FAB9E452C}" dt="2025-02-10T16:01:44.344" v="7114"/>
        <pc:sldMkLst>
          <pc:docMk/>
          <pc:sldMk cId="1128253129" sldId="333"/>
        </pc:sldMkLst>
        <pc:spChg chg="mod ord">
          <ac:chgData name="Ingrid Doorten" userId="68166958-110e-45ac-91cc-f3276e1a7fe3" providerId="ADAL" clId="{FDCB7630-6419-44E1-97E2-DE8FAB9E452C}" dt="2025-02-10T15:36:13.046" v="6803" actId="26606"/>
          <ac:spMkLst>
            <pc:docMk/>
            <pc:sldMk cId="1128253129" sldId="333"/>
            <ac:spMk id="4" creationId="{15A1A612-D76F-E066-9147-50BFD58F8ED7}"/>
          </ac:spMkLst>
        </pc:spChg>
        <pc:spChg chg="mod ord">
          <ac:chgData name="Ingrid Doorten" userId="68166958-110e-45ac-91cc-f3276e1a7fe3" providerId="ADAL" clId="{FDCB7630-6419-44E1-97E2-DE8FAB9E452C}" dt="2025-02-10T15:36:21.178" v="6804" actId="5793"/>
          <ac:spMkLst>
            <pc:docMk/>
            <pc:sldMk cId="1128253129" sldId="333"/>
            <ac:spMk id="15" creationId="{F9D0431B-E582-4A2B-233B-D27E716C52D6}"/>
          </ac:spMkLst>
        </pc:spChg>
        <pc:spChg chg="add">
          <ac:chgData name="Ingrid Doorten" userId="68166958-110e-45ac-91cc-f3276e1a7fe3" providerId="ADAL" clId="{FDCB7630-6419-44E1-97E2-DE8FAB9E452C}" dt="2025-02-10T15:36:13.046" v="6803" actId="26606"/>
          <ac:spMkLst>
            <pc:docMk/>
            <pc:sldMk cId="1128253129" sldId="333"/>
            <ac:spMk id="20" creationId="{9D25F302-27C5-414F-97F8-6EA0A6C028BA}"/>
          </ac:spMkLst>
        </pc:spChg>
        <pc:spChg chg="add">
          <ac:chgData name="Ingrid Doorten" userId="68166958-110e-45ac-91cc-f3276e1a7fe3" providerId="ADAL" clId="{FDCB7630-6419-44E1-97E2-DE8FAB9E452C}" dt="2025-02-10T15:36:13.046" v="6803" actId="26606"/>
          <ac:spMkLst>
            <pc:docMk/>
            <pc:sldMk cId="1128253129" sldId="333"/>
            <ac:spMk id="22" creationId="{830A36F8-48C2-4842-A87B-8CE8DF4E7FD2}"/>
          </ac:spMkLst>
        </pc:spChg>
        <pc:spChg chg="add">
          <ac:chgData name="Ingrid Doorten" userId="68166958-110e-45ac-91cc-f3276e1a7fe3" providerId="ADAL" clId="{FDCB7630-6419-44E1-97E2-DE8FAB9E452C}" dt="2025-02-10T15:36:13.046" v="6803" actId="26606"/>
          <ac:spMkLst>
            <pc:docMk/>
            <pc:sldMk cId="1128253129" sldId="333"/>
            <ac:spMk id="24" creationId="{086A5A31-B10A-4793-84D4-D785959AE5B8}"/>
          </ac:spMkLst>
        </pc:spChg>
        <pc:picChg chg="add mod">
          <ac:chgData name="Ingrid Doorten" userId="68166958-110e-45ac-91cc-f3276e1a7fe3" providerId="ADAL" clId="{FDCB7630-6419-44E1-97E2-DE8FAB9E452C}" dt="2025-02-10T15:36:13.046" v="6803" actId="26606"/>
          <ac:picMkLst>
            <pc:docMk/>
            <pc:sldMk cId="1128253129" sldId="333"/>
            <ac:picMk id="2" creationId="{09F4774E-DEA6-7065-270F-EA2A9ED60236}"/>
          </ac:picMkLst>
        </pc:picChg>
      </pc:sldChg>
      <pc:sldChg chg="addSp delSp add del setBg delDesignElem">
        <pc:chgData name="Ingrid Doorten" userId="68166958-110e-45ac-91cc-f3276e1a7fe3" providerId="ADAL" clId="{FDCB7630-6419-44E1-97E2-DE8FAB9E452C}" dt="2025-02-10T16:00:09.914" v="7107"/>
        <pc:sldMkLst>
          <pc:docMk/>
          <pc:sldMk cId="2154840949" sldId="333"/>
        </pc:sldMkLst>
      </pc:sldChg>
      <pc:sldChg chg="addSp modSp add mod ord setBg modNotesTx">
        <pc:chgData name="Ingrid Doorten" userId="68166958-110e-45ac-91cc-f3276e1a7fe3" providerId="ADAL" clId="{FDCB7630-6419-44E1-97E2-DE8FAB9E452C}" dt="2025-02-18T09:38:02.930" v="11766" actId="20577"/>
        <pc:sldMkLst>
          <pc:docMk/>
          <pc:sldMk cId="88989178" sldId="334"/>
        </pc:sldMkLst>
        <pc:spChg chg="mod ord">
          <ac:chgData name="Ingrid Doorten" userId="68166958-110e-45ac-91cc-f3276e1a7fe3" providerId="ADAL" clId="{FDCB7630-6419-44E1-97E2-DE8FAB9E452C}" dt="2025-02-11T08:29:45.501" v="7217" actId="26606"/>
          <ac:spMkLst>
            <pc:docMk/>
            <pc:sldMk cId="88989178" sldId="334"/>
            <ac:spMk id="4" creationId="{06CDC223-E3A1-3BA6-B7DF-3A87962C56ED}"/>
          </ac:spMkLst>
        </pc:spChg>
        <pc:spChg chg="mod ord">
          <ac:chgData name="Ingrid Doorten" userId="68166958-110e-45ac-91cc-f3276e1a7fe3" providerId="ADAL" clId="{FDCB7630-6419-44E1-97E2-DE8FAB9E452C}" dt="2025-02-11T08:29:45.501" v="7217" actId="26606"/>
          <ac:spMkLst>
            <pc:docMk/>
            <pc:sldMk cId="88989178" sldId="334"/>
            <ac:spMk id="15" creationId="{09C0A83B-2FB0-CB19-D9E0-9C8928DB13D5}"/>
          </ac:spMkLst>
        </pc:spChg>
        <pc:spChg chg="add">
          <ac:chgData name="Ingrid Doorten" userId="68166958-110e-45ac-91cc-f3276e1a7fe3" providerId="ADAL" clId="{FDCB7630-6419-44E1-97E2-DE8FAB9E452C}" dt="2025-02-11T08:29:45.501" v="7217" actId="26606"/>
          <ac:spMkLst>
            <pc:docMk/>
            <pc:sldMk cId="88989178" sldId="334"/>
            <ac:spMk id="20" creationId="{9D25F302-27C5-414F-97F8-6EA0A6C028BA}"/>
          </ac:spMkLst>
        </pc:spChg>
        <pc:spChg chg="add">
          <ac:chgData name="Ingrid Doorten" userId="68166958-110e-45ac-91cc-f3276e1a7fe3" providerId="ADAL" clId="{FDCB7630-6419-44E1-97E2-DE8FAB9E452C}" dt="2025-02-11T08:29:45.501" v="7217" actId="26606"/>
          <ac:spMkLst>
            <pc:docMk/>
            <pc:sldMk cId="88989178" sldId="334"/>
            <ac:spMk id="22" creationId="{830A36F8-48C2-4842-A87B-8CE8DF4E7FD2}"/>
          </ac:spMkLst>
        </pc:spChg>
        <pc:spChg chg="add">
          <ac:chgData name="Ingrid Doorten" userId="68166958-110e-45ac-91cc-f3276e1a7fe3" providerId="ADAL" clId="{FDCB7630-6419-44E1-97E2-DE8FAB9E452C}" dt="2025-02-11T08:29:45.501" v="7217" actId="26606"/>
          <ac:spMkLst>
            <pc:docMk/>
            <pc:sldMk cId="88989178" sldId="334"/>
            <ac:spMk id="24" creationId="{086A5A31-B10A-4793-84D4-D785959AE5B8}"/>
          </ac:spMkLst>
        </pc:spChg>
        <pc:picChg chg="add mod">
          <ac:chgData name="Ingrid Doorten" userId="68166958-110e-45ac-91cc-f3276e1a7fe3" providerId="ADAL" clId="{FDCB7630-6419-44E1-97E2-DE8FAB9E452C}" dt="2025-02-11T08:29:45.501" v="7217" actId="26606"/>
          <ac:picMkLst>
            <pc:docMk/>
            <pc:sldMk cId="88989178" sldId="334"/>
            <ac:picMk id="3" creationId="{C767E3D3-554E-FBDD-AF11-2E802EBF7B04}"/>
          </ac:picMkLst>
        </pc:picChg>
      </pc:sldChg>
      <pc:sldChg chg="addSp delSp modSp add del mod setBg delAnim modAnim modNotesTx">
        <pc:chgData name="Ingrid Doorten" userId="68166958-110e-45ac-91cc-f3276e1a7fe3" providerId="ADAL" clId="{FDCB7630-6419-44E1-97E2-DE8FAB9E452C}" dt="2025-02-18T09:16:09.548" v="10290" actId="2696"/>
        <pc:sldMkLst>
          <pc:docMk/>
          <pc:sldMk cId="3165402742" sldId="335"/>
        </pc:sldMkLst>
        <pc:spChg chg="mod ord">
          <ac:chgData name="Ingrid Doorten" userId="68166958-110e-45ac-91cc-f3276e1a7fe3" providerId="ADAL" clId="{FDCB7630-6419-44E1-97E2-DE8FAB9E452C}" dt="2025-02-18T09:15:05.314" v="10288" actId="20577"/>
          <ac:spMkLst>
            <pc:docMk/>
            <pc:sldMk cId="3165402742" sldId="335"/>
            <ac:spMk id="4" creationId="{6F39A5C2-0A20-5304-E4E8-4F43D6FAC75C}"/>
          </ac:spMkLst>
        </pc:spChg>
        <pc:picChg chg="add del mod">
          <ac:chgData name="Ingrid Doorten" userId="68166958-110e-45ac-91cc-f3276e1a7fe3" providerId="ADAL" clId="{FDCB7630-6419-44E1-97E2-DE8FAB9E452C}" dt="2025-02-18T09:14:12.379" v="10286" actId="21"/>
          <ac:picMkLst>
            <pc:docMk/>
            <pc:sldMk cId="3165402742" sldId="335"/>
            <ac:picMk id="5" creationId="{08E50A31-9FDE-D537-DD3D-B0ECEAF33AA9}"/>
          </ac:picMkLst>
        </pc:picChg>
      </pc:sldChg>
      <pc:sldChg chg="modSp add mod">
        <pc:chgData name="Ingrid Doorten" userId="68166958-110e-45ac-91cc-f3276e1a7fe3" providerId="ADAL" clId="{FDCB7630-6419-44E1-97E2-DE8FAB9E452C}" dt="2025-02-11T09:29:19.371" v="9305" actId="20577"/>
        <pc:sldMkLst>
          <pc:docMk/>
          <pc:sldMk cId="2709842165" sldId="336"/>
        </pc:sldMkLst>
        <pc:spChg chg="mod">
          <ac:chgData name="Ingrid Doorten" userId="68166958-110e-45ac-91cc-f3276e1a7fe3" providerId="ADAL" clId="{FDCB7630-6419-44E1-97E2-DE8FAB9E452C}" dt="2025-02-11T09:29:19.371" v="9305" actId="20577"/>
          <ac:spMkLst>
            <pc:docMk/>
            <pc:sldMk cId="2709842165" sldId="336"/>
            <ac:spMk id="15" creationId="{8A96881A-63F0-95B8-A954-9AD427F34597}"/>
          </ac:spMkLst>
        </pc:spChg>
      </pc:sldChg>
      <pc:sldChg chg="modSp add del mod ord modNotesTx">
        <pc:chgData name="Ingrid Doorten" userId="68166958-110e-45ac-91cc-f3276e1a7fe3" providerId="ADAL" clId="{FDCB7630-6419-44E1-97E2-DE8FAB9E452C}" dt="2025-02-10T15:51:40.633" v="6847" actId="2696"/>
        <pc:sldMkLst>
          <pc:docMk/>
          <pc:sldMk cId="974018" sldId="337"/>
        </pc:sldMkLst>
      </pc:sldChg>
      <pc:sldChg chg="add modNotesTx">
        <pc:chgData name="Ingrid Doorten" userId="68166958-110e-45ac-91cc-f3276e1a7fe3" providerId="ADAL" clId="{FDCB7630-6419-44E1-97E2-DE8FAB9E452C}" dt="2025-02-11T08:45:57.164" v="7967" actId="20577"/>
        <pc:sldMkLst>
          <pc:docMk/>
          <pc:sldMk cId="392762727" sldId="337"/>
        </pc:sldMkLst>
      </pc:sldChg>
      <pc:sldChg chg="addSp modSp mod setBg modNotesTx">
        <pc:chgData name="Ingrid Doorten" userId="68166958-110e-45ac-91cc-f3276e1a7fe3" providerId="ADAL" clId="{FDCB7630-6419-44E1-97E2-DE8FAB9E452C}" dt="2025-02-10T15:22:48.921" v="6717" actId="962"/>
        <pc:sldMkLst>
          <pc:docMk/>
          <pc:sldMk cId="2256587097" sldId="338"/>
        </pc:sldMkLst>
        <pc:spChg chg="mod ord">
          <ac:chgData name="Ingrid Doorten" userId="68166958-110e-45ac-91cc-f3276e1a7fe3" providerId="ADAL" clId="{FDCB7630-6419-44E1-97E2-DE8FAB9E452C}" dt="2025-02-10T15:22:31.473" v="6715" actId="26606"/>
          <ac:spMkLst>
            <pc:docMk/>
            <pc:sldMk cId="2256587097" sldId="338"/>
            <ac:spMk id="4" creationId="{D41BC732-DED6-99BA-9434-4DB882C44DAD}"/>
          </ac:spMkLst>
        </pc:spChg>
        <pc:spChg chg="mod ord">
          <ac:chgData name="Ingrid Doorten" userId="68166958-110e-45ac-91cc-f3276e1a7fe3" providerId="ADAL" clId="{FDCB7630-6419-44E1-97E2-DE8FAB9E452C}" dt="2025-02-10T15:22:31.473" v="6715" actId="26606"/>
          <ac:spMkLst>
            <pc:docMk/>
            <pc:sldMk cId="2256587097" sldId="338"/>
            <ac:spMk id="15" creationId="{D2ECE90D-CFEE-88D4-A86A-D14A008DB70B}"/>
          </ac:spMkLst>
        </pc:spChg>
        <pc:spChg chg="add">
          <ac:chgData name="Ingrid Doorten" userId="68166958-110e-45ac-91cc-f3276e1a7fe3" providerId="ADAL" clId="{FDCB7630-6419-44E1-97E2-DE8FAB9E452C}" dt="2025-02-10T15:22:31.473" v="6715" actId="26606"/>
          <ac:spMkLst>
            <pc:docMk/>
            <pc:sldMk cId="2256587097" sldId="338"/>
            <ac:spMk id="20" creationId="{9D25F302-27C5-414F-97F8-6EA0A6C028BA}"/>
          </ac:spMkLst>
        </pc:spChg>
        <pc:spChg chg="add">
          <ac:chgData name="Ingrid Doorten" userId="68166958-110e-45ac-91cc-f3276e1a7fe3" providerId="ADAL" clId="{FDCB7630-6419-44E1-97E2-DE8FAB9E452C}" dt="2025-02-10T15:22:31.473" v="6715" actId="26606"/>
          <ac:spMkLst>
            <pc:docMk/>
            <pc:sldMk cId="2256587097" sldId="338"/>
            <ac:spMk id="22" creationId="{830A36F8-48C2-4842-A87B-8CE8DF4E7FD2}"/>
          </ac:spMkLst>
        </pc:spChg>
        <pc:spChg chg="add">
          <ac:chgData name="Ingrid Doorten" userId="68166958-110e-45ac-91cc-f3276e1a7fe3" providerId="ADAL" clId="{FDCB7630-6419-44E1-97E2-DE8FAB9E452C}" dt="2025-02-10T15:22:31.473" v="6715" actId="26606"/>
          <ac:spMkLst>
            <pc:docMk/>
            <pc:sldMk cId="2256587097" sldId="338"/>
            <ac:spMk id="24" creationId="{086A5A31-B10A-4793-84D4-D785959AE5B8}"/>
          </ac:spMkLst>
        </pc:spChg>
        <pc:picChg chg="add mod">
          <ac:chgData name="Ingrid Doorten" userId="68166958-110e-45ac-91cc-f3276e1a7fe3" providerId="ADAL" clId="{FDCB7630-6419-44E1-97E2-DE8FAB9E452C}" dt="2025-02-10T15:22:48.921" v="6717" actId="962"/>
          <ac:picMkLst>
            <pc:docMk/>
            <pc:sldMk cId="2256587097" sldId="338"/>
            <ac:picMk id="2" creationId="{2F011F73-D446-A067-2EFC-2A8CD0291CF6}"/>
          </ac:picMkLst>
        </pc:picChg>
      </pc:sldChg>
      <pc:sldChg chg="add del">
        <pc:chgData name="Ingrid Doorten" userId="68166958-110e-45ac-91cc-f3276e1a7fe3" providerId="ADAL" clId="{FDCB7630-6419-44E1-97E2-DE8FAB9E452C}" dt="2025-02-10T10:33:37.613" v="6288" actId="2696"/>
        <pc:sldMkLst>
          <pc:docMk/>
          <pc:sldMk cId="3963233184" sldId="338"/>
        </pc:sldMkLst>
      </pc:sldChg>
      <pc:sldChg chg="addSp delSp modSp add del mod ord setBg modNotesTx">
        <pc:chgData name="Ingrid Doorten" userId="68166958-110e-45ac-91cc-f3276e1a7fe3" providerId="ADAL" clId="{FDCB7630-6419-44E1-97E2-DE8FAB9E452C}" dt="2025-02-10T14:36:23.884" v="6555" actId="2696"/>
        <pc:sldMkLst>
          <pc:docMk/>
          <pc:sldMk cId="426889644" sldId="339"/>
        </pc:sldMkLst>
      </pc:sldChg>
      <pc:sldChg chg="addSp delSp modSp add del mod ord setBg">
        <pc:chgData name="Ingrid Doorten" userId="68166958-110e-45ac-91cc-f3276e1a7fe3" providerId="ADAL" clId="{FDCB7630-6419-44E1-97E2-DE8FAB9E452C}" dt="2025-02-10T15:35:03.329" v="6798" actId="2696"/>
        <pc:sldMkLst>
          <pc:docMk/>
          <pc:sldMk cId="2151323877" sldId="340"/>
        </pc:sldMkLst>
      </pc:sldChg>
      <pc:sldChg chg="addSp delSp modSp add del mod setBg delDesignElem">
        <pc:chgData name="Ingrid Doorten" userId="68166958-110e-45ac-91cc-f3276e1a7fe3" providerId="ADAL" clId="{FDCB7630-6419-44E1-97E2-DE8FAB9E452C}" dt="2025-02-10T15:36:44.149" v="6805" actId="2696"/>
        <pc:sldMkLst>
          <pc:docMk/>
          <pc:sldMk cId="3738259581" sldId="340"/>
        </pc:sldMkLst>
      </pc:sldChg>
      <pc:sldChg chg="add modNotesTx">
        <pc:chgData name="Ingrid Doorten" userId="68166958-110e-45ac-91cc-f3276e1a7fe3" providerId="ADAL" clId="{FDCB7630-6419-44E1-97E2-DE8FAB9E452C}" dt="2025-02-18T09:23:35.312" v="10684" actId="20577"/>
        <pc:sldMkLst>
          <pc:docMk/>
          <pc:sldMk cId="231132867" sldId="341"/>
        </pc:sldMkLst>
      </pc:sldChg>
      <pc:sldChg chg="addSp delSp modSp add del mod ord setBg modNotesTx">
        <pc:chgData name="Ingrid Doorten" userId="68166958-110e-45ac-91cc-f3276e1a7fe3" providerId="ADAL" clId="{FDCB7630-6419-44E1-97E2-DE8FAB9E452C}" dt="2025-02-10T15:52:13.934" v="6849" actId="2696"/>
        <pc:sldMkLst>
          <pc:docMk/>
          <pc:sldMk cId="799437980" sldId="341"/>
        </pc:sldMkLst>
      </pc:sldChg>
      <pc:sldChg chg="add del">
        <pc:chgData name="Ingrid Doorten" userId="68166958-110e-45ac-91cc-f3276e1a7fe3" providerId="ADAL" clId="{FDCB7630-6419-44E1-97E2-DE8FAB9E452C}" dt="2025-02-10T14:38:41.386" v="6558" actId="2890"/>
        <pc:sldMkLst>
          <pc:docMk/>
          <pc:sldMk cId="2052444185" sldId="341"/>
        </pc:sldMkLst>
      </pc:sldChg>
      <pc:sldChg chg="delSp add del setBg delDesignElem">
        <pc:chgData name="Ingrid Doorten" userId="68166958-110e-45ac-91cc-f3276e1a7fe3" providerId="ADAL" clId="{FDCB7630-6419-44E1-97E2-DE8FAB9E452C}" dt="2025-02-10T15:53:43.798" v="6852" actId="2696"/>
        <pc:sldMkLst>
          <pc:docMk/>
          <pc:sldMk cId="2701049103" sldId="341"/>
        </pc:sldMkLst>
      </pc:sldChg>
      <pc:sldChg chg="addSp delSp modSp add del mod setBg modNotesTx">
        <pc:chgData name="Ingrid Doorten" userId="68166958-110e-45ac-91cc-f3276e1a7fe3" providerId="ADAL" clId="{FDCB7630-6419-44E1-97E2-DE8FAB9E452C}" dt="2025-02-10T15:27:47.470" v="6727" actId="2696"/>
        <pc:sldMkLst>
          <pc:docMk/>
          <pc:sldMk cId="475001621" sldId="342"/>
        </pc:sldMkLst>
      </pc:sldChg>
      <pc:sldChg chg="delSp add del setBg delDesignElem">
        <pc:chgData name="Ingrid Doorten" userId="68166958-110e-45ac-91cc-f3276e1a7fe3" providerId="ADAL" clId="{FDCB7630-6419-44E1-97E2-DE8FAB9E452C}" dt="2025-02-10T16:02:03.096" v="7115" actId="2696"/>
        <pc:sldMkLst>
          <pc:docMk/>
          <pc:sldMk cId="3294341065" sldId="342"/>
        </pc:sldMkLst>
      </pc:sldChg>
      <pc:sldChg chg="add del">
        <pc:chgData name="Ingrid Doorten" userId="68166958-110e-45ac-91cc-f3276e1a7fe3" providerId="ADAL" clId="{FDCB7630-6419-44E1-97E2-DE8FAB9E452C}" dt="2025-02-10T16:00:07.499" v="7105"/>
        <pc:sldMkLst>
          <pc:docMk/>
          <pc:sldMk cId="3679566261" sldId="342"/>
        </pc:sldMkLst>
      </pc:sldChg>
      <pc:sldChg chg="add del">
        <pc:chgData name="Ingrid Doorten" userId="68166958-110e-45ac-91cc-f3276e1a7fe3" providerId="ADAL" clId="{FDCB7630-6419-44E1-97E2-DE8FAB9E452C}" dt="2025-02-11T08:28:32.386" v="7213" actId="2696"/>
        <pc:sldMkLst>
          <pc:docMk/>
          <pc:sldMk cId="3848099355" sldId="342"/>
        </pc:sldMkLst>
      </pc:sldChg>
      <pc:sldChg chg="addSp delSp modSp add mod ord modNotesTx">
        <pc:chgData name="Ingrid Doorten" userId="68166958-110e-45ac-91cc-f3276e1a7fe3" providerId="ADAL" clId="{FDCB7630-6419-44E1-97E2-DE8FAB9E452C}" dt="2025-02-11T16:04:05.833" v="9462" actId="20577"/>
        <pc:sldMkLst>
          <pc:docMk/>
          <pc:sldMk cId="1553782996" sldId="343"/>
        </pc:sldMkLst>
        <pc:spChg chg="ord">
          <ac:chgData name="Ingrid Doorten" userId="68166958-110e-45ac-91cc-f3276e1a7fe3" providerId="ADAL" clId="{FDCB7630-6419-44E1-97E2-DE8FAB9E452C}" dt="2025-02-10T15:09:09.919" v="6696" actId="26606"/>
          <ac:spMkLst>
            <pc:docMk/>
            <pc:sldMk cId="1553782996" sldId="343"/>
            <ac:spMk id="4" creationId="{A9CBEF7E-2E43-FC9A-4CB9-F872B8CF5BDC}"/>
          </ac:spMkLst>
        </pc:spChg>
        <pc:picChg chg="mod">
          <ac:chgData name="Ingrid Doorten" userId="68166958-110e-45ac-91cc-f3276e1a7fe3" providerId="ADAL" clId="{FDCB7630-6419-44E1-97E2-DE8FAB9E452C}" dt="2025-02-10T15:09:09.919" v="6696" actId="26606"/>
          <ac:picMkLst>
            <pc:docMk/>
            <pc:sldMk cId="1553782996" sldId="343"/>
            <ac:picMk id="5" creationId="{8416D02A-7E84-38AB-FE1E-68F285A6F1EF}"/>
          </ac:picMkLst>
        </pc:picChg>
        <pc:picChg chg="add mod">
          <ac:chgData name="Ingrid Doorten" userId="68166958-110e-45ac-91cc-f3276e1a7fe3" providerId="ADAL" clId="{FDCB7630-6419-44E1-97E2-DE8FAB9E452C}" dt="2025-02-10T15:09:09.919" v="6696" actId="26606"/>
          <ac:picMkLst>
            <pc:docMk/>
            <pc:sldMk cId="1553782996" sldId="343"/>
            <ac:picMk id="8" creationId="{9E389A80-DAF5-0B5B-C672-B692F48C3F8E}"/>
          </ac:picMkLst>
        </pc:picChg>
        <pc:cxnChg chg="add">
          <ac:chgData name="Ingrid Doorten" userId="68166958-110e-45ac-91cc-f3276e1a7fe3" providerId="ADAL" clId="{FDCB7630-6419-44E1-97E2-DE8FAB9E452C}" dt="2025-02-10T15:09:09.919" v="6696" actId="26606"/>
          <ac:cxnSpMkLst>
            <pc:docMk/>
            <pc:sldMk cId="1553782996" sldId="343"/>
            <ac:cxnSpMk id="48" creationId="{1C6AAE25-BD23-41B5-AAE4-1DA5898C2ADB}"/>
          </ac:cxnSpMkLst>
        </pc:cxnChg>
      </pc:sldChg>
      <pc:sldChg chg="addSp delSp modSp add mod ord setBg modNotesTx">
        <pc:chgData name="Ingrid Doorten" userId="68166958-110e-45ac-91cc-f3276e1a7fe3" providerId="ADAL" clId="{FDCB7630-6419-44E1-97E2-DE8FAB9E452C}" dt="2025-02-10T15:41:01.846" v="6823" actId="26606"/>
        <pc:sldMkLst>
          <pc:docMk/>
          <pc:sldMk cId="2668095337" sldId="344"/>
        </pc:sldMkLst>
        <pc:spChg chg="mod">
          <ac:chgData name="Ingrid Doorten" userId="68166958-110e-45ac-91cc-f3276e1a7fe3" providerId="ADAL" clId="{FDCB7630-6419-44E1-97E2-DE8FAB9E452C}" dt="2025-02-10T15:41:01.846" v="6823" actId="26606"/>
          <ac:spMkLst>
            <pc:docMk/>
            <pc:sldMk cId="2668095337" sldId="344"/>
            <ac:spMk id="4" creationId="{1EEA1C72-B273-3C4D-B604-E3B9D1379198}"/>
          </ac:spMkLst>
        </pc:spChg>
        <pc:spChg chg="add">
          <ac:chgData name="Ingrid Doorten" userId="68166958-110e-45ac-91cc-f3276e1a7fe3" providerId="ADAL" clId="{FDCB7630-6419-44E1-97E2-DE8FAB9E452C}" dt="2025-02-10T15:41:01.846" v="6823" actId="26606"/>
          <ac:spMkLst>
            <pc:docMk/>
            <pc:sldMk cId="2668095337" sldId="344"/>
            <ac:spMk id="47" creationId="{9D25F302-27C5-414F-97F8-6EA0A6C028BA}"/>
          </ac:spMkLst>
        </pc:spChg>
        <pc:spChg chg="add">
          <ac:chgData name="Ingrid Doorten" userId="68166958-110e-45ac-91cc-f3276e1a7fe3" providerId="ADAL" clId="{FDCB7630-6419-44E1-97E2-DE8FAB9E452C}" dt="2025-02-10T15:41:01.846" v="6823" actId="26606"/>
          <ac:spMkLst>
            <pc:docMk/>
            <pc:sldMk cId="2668095337" sldId="344"/>
            <ac:spMk id="48" creationId="{830A36F8-48C2-4842-A87B-8CE8DF4E7FD2}"/>
          </ac:spMkLst>
        </pc:spChg>
        <pc:spChg chg="add">
          <ac:chgData name="Ingrid Doorten" userId="68166958-110e-45ac-91cc-f3276e1a7fe3" providerId="ADAL" clId="{FDCB7630-6419-44E1-97E2-DE8FAB9E452C}" dt="2025-02-10T15:41:01.846" v="6823" actId="26606"/>
          <ac:spMkLst>
            <pc:docMk/>
            <pc:sldMk cId="2668095337" sldId="344"/>
            <ac:spMk id="49" creationId="{086A5A31-B10A-4793-84D4-D785959AE5B8}"/>
          </ac:spMkLst>
        </pc:spChg>
        <pc:spChg chg="add">
          <ac:chgData name="Ingrid Doorten" userId="68166958-110e-45ac-91cc-f3276e1a7fe3" providerId="ADAL" clId="{FDCB7630-6419-44E1-97E2-DE8FAB9E452C}" dt="2025-02-10T15:41:01.846" v="6823" actId="26606"/>
          <ac:spMkLst>
            <pc:docMk/>
            <pc:sldMk cId="2668095337" sldId="344"/>
            <ac:spMk id="50" creationId="{1C4D27C1-EF91-3CC5-C736-B6A1B0C9C30D}"/>
          </ac:spMkLst>
        </pc:spChg>
        <pc:picChg chg="add mod ord">
          <ac:chgData name="Ingrid Doorten" userId="68166958-110e-45ac-91cc-f3276e1a7fe3" providerId="ADAL" clId="{FDCB7630-6419-44E1-97E2-DE8FAB9E452C}" dt="2025-02-10T15:41:01.846" v="6823" actId="26606"/>
          <ac:picMkLst>
            <pc:docMk/>
            <pc:sldMk cId="2668095337" sldId="344"/>
            <ac:picMk id="3" creationId="{89117377-4161-0C55-D415-B1627C182C94}"/>
          </ac:picMkLst>
        </pc:picChg>
      </pc:sldChg>
      <pc:sldChg chg="modSp add mod modNotesTx">
        <pc:chgData name="Ingrid Doorten" userId="68166958-110e-45ac-91cc-f3276e1a7fe3" providerId="ADAL" clId="{FDCB7630-6419-44E1-97E2-DE8FAB9E452C}" dt="2025-02-11T09:12:30.656" v="9107" actId="20577"/>
        <pc:sldMkLst>
          <pc:docMk/>
          <pc:sldMk cId="1708315156" sldId="345"/>
        </pc:sldMkLst>
        <pc:spChg chg="mod">
          <ac:chgData name="Ingrid Doorten" userId="68166958-110e-45ac-91cc-f3276e1a7fe3" providerId="ADAL" clId="{FDCB7630-6419-44E1-97E2-DE8FAB9E452C}" dt="2025-02-11T08:30:26.708" v="7247" actId="20577"/>
          <ac:spMkLst>
            <pc:docMk/>
            <pc:sldMk cId="1708315156" sldId="345"/>
            <ac:spMk id="4" creationId="{4EE92EC0-C042-8DEB-455F-FF947057C2B4}"/>
          </ac:spMkLst>
        </pc:spChg>
        <pc:spChg chg="mod">
          <ac:chgData name="Ingrid Doorten" userId="68166958-110e-45ac-91cc-f3276e1a7fe3" providerId="ADAL" clId="{FDCB7630-6419-44E1-97E2-DE8FAB9E452C}" dt="2025-02-11T09:11:54.642" v="9079" actId="27636"/>
          <ac:spMkLst>
            <pc:docMk/>
            <pc:sldMk cId="1708315156" sldId="345"/>
            <ac:spMk id="15" creationId="{7EE5347D-F427-FC24-AA09-B8B0E31B7586}"/>
          </ac:spMkLst>
        </pc:spChg>
      </pc:sldChg>
      <pc:sldChg chg="add del">
        <pc:chgData name="Ingrid Doorten" userId="68166958-110e-45ac-91cc-f3276e1a7fe3" providerId="ADAL" clId="{FDCB7630-6419-44E1-97E2-DE8FAB9E452C}" dt="2025-02-11T08:28:05.012" v="7211" actId="2696"/>
        <pc:sldMkLst>
          <pc:docMk/>
          <pc:sldMk cId="2614705393" sldId="345"/>
        </pc:sldMkLst>
      </pc:sldChg>
      <pc:sldChg chg="addSp modSp new modAnim modNotesTx">
        <pc:chgData name="Ingrid Doorten" userId="68166958-110e-45ac-91cc-f3276e1a7fe3" providerId="ADAL" clId="{FDCB7630-6419-44E1-97E2-DE8FAB9E452C}" dt="2025-02-18T09:17:50.155" v="10385" actId="20577"/>
        <pc:sldMkLst>
          <pc:docMk/>
          <pc:sldMk cId="2792422379" sldId="346"/>
        </pc:sldMkLst>
        <pc:picChg chg="add mod">
          <ac:chgData name="Ingrid Doorten" userId="68166958-110e-45ac-91cc-f3276e1a7fe3" providerId="ADAL" clId="{FDCB7630-6419-44E1-97E2-DE8FAB9E452C}" dt="2025-02-18T09:16:48.182" v="10291"/>
          <ac:picMkLst>
            <pc:docMk/>
            <pc:sldMk cId="2792422379" sldId="346"/>
            <ac:picMk id="2" creationId="{12494A70-1130-6454-4CDB-C8F0C67F35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B8208F-4589-499F-BE03-22BF2946883C}" type="datetimeFigureOut">
              <a:rPr/>
              <a:pPr/>
              <a:t>18-2-2025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4400AA-85EA-439D-96DF-018CE4FF3CAF}" type="slidenum">
              <a:rPr/>
              <a:pPr/>
              <a:t>‹nr.›</a:t>
            </a:fld>
            <a:endParaRPr lang="nl-NL"/>
          </a:p>
        </p:txBody>
      </p:sp>
    </p:spTree>
    <p:extLst>
      <p:ext uri="{BB962C8B-B14F-4D97-AF65-F5344CB8AC3E}">
        <p14:creationId xmlns:p14="http://schemas.microsoft.com/office/powerpoint/2010/main" xmlns="" val="40308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286D99A-CCEC-9171-2149-291224B29E0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AB0BC8E5-B41C-A76E-95BF-F13245DD04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1926D084-DC9B-83CE-A0A3-404C0A9C9138}"/>
              </a:ext>
            </a:extLst>
          </p:cNvPr>
          <p:cNvSpPr>
            <a:spLocks noGrp="1"/>
          </p:cNvSpPr>
          <p:nvPr>
            <p:ph type="body" idx="1"/>
          </p:nvPr>
        </p:nvSpPr>
        <p:spPr/>
        <p:txBody>
          <a:bodyPr/>
          <a:lstStyle/>
          <a:p>
            <a:r>
              <a:rPr lang="nl-NL" b="0" dirty="0"/>
              <a:t>Introductie: Ik ben Ingrid Doorten, eveneens geboren in 1964, sociologie gestudeerd in Groningen, later gepromoveerd op een onderzoek naar de taakverdeling in Nederlandse huishoudens aan de Universiteit Utrecht. Onder andere gewerkt voor de Raad voor Volksgezondheid en Samenleving, een adviesraad van regering en parlement en beide rechtsvoorgangers van deze raad. Nu ruim 3,5 jaar onderzoeker bij Atria. Mijn kennisgebied is de verdeling van arbeid en zorg in de breedste zin van het woord, waaronder dus de loonkloof.</a:t>
            </a:r>
          </a:p>
        </p:txBody>
      </p:sp>
      <p:sp>
        <p:nvSpPr>
          <p:cNvPr id="4" name="Tijdelijke aanduiding voor dianummer 3">
            <a:extLst>
              <a:ext uri="{FF2B5EF4-FFF2-40B4-BE49-F238E27FC236}">
                <a16:creationId xmlns:a16="http://schemas.microsoft.com/office/drawing/2014/main" xmlns="" id="{19E95787-2518-EE99-43BA-593B1983438B}"/>
              </a:ext>
            </a:extLst>
          </p:cNvPr>
          <p:cNvSpPr>
            <a:spLocks noGrp="1"/>
          </p:cNvSpPr>
          <p:nvPr>
            <p:ph type="sldNum" sz="quarter" idx="5"/>
          </p:nvPr>
        </p:nvSpPr>
        <p:spPr/>
        <p:txBody>
          <a:bodyPr/>
          <a:lstStyle/>
          <a:p>
            <a:fld id="{184400AA-85EA-439D-96DF-018CE4FF3CAF}" type="slidenum">
              <a:rPr lang="nl-NL" smtClean="0"/>
              <a:pPr/>
              <a:t>1</a:t>
            </a:fld>
            <a:endParaRPr lang="nl-NL"/>
          </a:p>
        </p:txBody>
      </p:sp>
    </p:spTree>
    <p:extLst>
      <p:ext uri="{BB962C8B-B14F-4D97-AF65-F5344CB8AC3E}">
        <p14:creationId xmlns:p14="http://schemas.microsoft.com/office/powerpoint/2010/main" xmlns="" val="2410149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93EEC2-CB7E-F488-E263-B0C641E209F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10C908A7-0A4A-8021-E857-817546D3E52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F3AFABBD-0A07-FB25-0FF0-352E9DDEF0FE}"/>
              </a:ext>
            </a:extLst>
          </p:cNvPr>
          <p:cNvSpPr>
            <a:spLocks noGrp="1"/>
          </p:cNvSpPr>
          <p:nvPr>
            <p:ph type="body" idx="1"/>
          </p:nvPr>
        </p:nvSpPr>
        <p:spPr/>
        <p:txBody>
          <a:bodyPr/>
          <a:lstStyle/>
          <a:p>
            <a:r>
              <a:rPr lang="en-US" b="0" dirty="0">
                <a:ea typeface="Calibri"/>
                <a:cs typeface="Calibri"/>
              </a:rPr>
              <a:t>Twee </a:t>
            </a:r>
            <a:r>
              <a:rPr lang="en-US" b="0" dirty="0" err="1">
                <a:ea typeface="Calibri"/>
                <a:cs typeface="Calibri"/>
              </a:rPr>
              <a:t>vragen</a:t>
            </a:r>
            <a:r>
              <a:rPr lang="en-US" b="0" dirty="0">
                <a:ea typeface="Calibri"/>
                <a:cs typeface="Calibri"/>
              </a:rPr>
              <a:t>: </a:t>
            </a:r>
            <a:r>
              <a:rPr lang="en-US" b="0" dirty="0" err="1">
                <a:ea typeface="Calibri"/>
                <a:cs typeface="Calibri"/>
              </a:rPr>
              <a:t>waar</a:t>
            </a:r>
            <a:r>
              <a:rPr lang="en-US" b="0" dirty="0">
                <a:ea typeface="Calibri"/>
                <a:cs typeface="Calibri"/>
              </a:rPr>
              <a:t> het </a:t>
            </a:r>
            <a:r>
              <a:rPr lang="en-US" b="0" dirty="0" err="1">
                <a:ea typeface="Calibri"/>
                <a:cs typeface="Calibri"/>
              </a:rPr>
              <a:t>eerst</a:t>
            </a:r>
            <a:r>
              <a:rPr lang="en-US" b="0" dirty="0">
                <a:ea typeface="Calibri"/>
                <a:cs typeface="Calibri"/>
              </a:rPr>
              <a:t>? En in welk </a:t>
            </a:r>
            <a:r>
              <a:rPr lang="en-US" b="0" dirty="0" err="1">
                <a:ea typeface="Calibri"/>
                <a:cs typeface="Calibri"/>
              </a:rPr>
              <a:t>jaar</a:t>
            </a:r>
            <a:r>
              <a:rPr lang="en-US" b="0" dirty="0">
                <a:ea typeface="Calibri"/>
                <a:cs typeface="Calibri"/>
              </a:rPr>
              <a:t>?</a:t>
            </a:r>
          </a:p>
          <a:p>
            <a:endParaRPr lang="en-US" b="0" dirty="0">
              <a:ea typeface="Calibri"/>
              <a:cs typeface="Calibri"/>
            </a:endParaRPr>
          </a:p>
          <a:p>
            <a:r>
              <a:rPr lang="en-US" b="0" dirty="0">
                <a:ea typeface="Calibri"/>
                <a:cs typeface="Calibri"/>
              </a:rPr>
              <a:t>Europa 1976</a:t>
            </a:r>
          </a:p>
          <a:p>
            <a:r>
              <a:rPr lang="en-US" b="0" dirty="0">
                <a:ea typeface="Calibri"/>
                <a:cs typeface="Calibri"/>
              </a:rPr>
              <a:t>Nederland 1980</a:t>
            </a:r>
          </a:p>
        </p:txBody>
      </p:sp>
      <p:sp>
        <p:nvSpPr>
          <p:cNvPr id="4" name="Tijdelijke aanduiding voor dianummer 3">
            <a:extLst>
              <a:ext uri="{FF2B5EF4-FFF2-40B4-BE49-F238E27FC236}">
                <a16:creationId xmlns:a16="http://schemas.microsoft.com/office/drawing/2014/main" xmlns="" id="{8266DB6E-08F9-ED45-0ACD-2E470972EAC5}"/>
              </a:ext>
            </a:extLst>
          </p:cNvPr>
          <p:cNvSpPr>
            <a:spLocks noGrp="1"/>
          </p:cNvSpPr>
          <p:nvPr>
            <p:ph type="sldNum" sz="quarter" idx="5"/>
          </p:nvPr>
        </p:nvSpPr>
        <p:spPr/>
        <p:txBody>
          <a:bodyPr/>
          <a:lstStyle/>
          <a:p>
            <a:fld id="{F39BF691-AF30-4EE0-9585-A42F908DA907}" type="slidenum">
              <a:rPr lang="nl-NL"/>
              <a:pPr/>
              <a:t>10</a:t>
            </a:fld>
            <a:endParaRPr lang="nl-NL"/>
          </a:p>
        </p:txBody>
      </p:sp>
    </p:spTree>
    <p:extLst>
      <p:ext uri="{BB962C8B-B14F-4D97-AF65-F5344CB8AC3E}">
        <p14:creationId xmlns:p14="http://schemas.microsoft.com/office/powerpoint/2010/main" xmlns="" val="308805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E36DDB-2EBB-753A-4C35-DBB4E746A46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B4897906-AEF2-70C4-1264-C6097CE98C4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31344422-DA14-2B76-FFD5-2FE6879FDB65}"/>
              </a:ext>
            </a:extLst>
          </p:cNvPr>
          <p:cNvSpPr>
            <a:spLocks noGrp="1"/>
          </p:cNvSpPr>
          <p:nvPr>
            <p:ph type="body" idx="1"/>
          </p:nvPr>
        </p:nvSpPr>
        <p:spPr/>
        <p:txBody>
          <a:bodyPr/>
          <a:lstStyle/>
          <a:p>
            <a:r>
              <a:rPr lang="en-US" b="0" dirty="0" err="1">
                <a:ea typeface="Calibri"/>
                <a:cs typeface="Calibri"/>
              </a:rPr>
              <a:t>Waar</a:t>
            </a:r>
            <a:r>
              <a:rPr lang="en-US" b="0" dirty="0">
                <a:ea typeface="Calibri"/>
                <a:cs typeface="Calibri"/>
              </a:rPr>
              <a:t> het </a:t>
            </a:r>
            <a:r>
              <a:rPr lang="en-US" b="0" dirty="0" err="1">
                <a:ea typeface="Calibri"/>
                <a:cs typeface="Calibri"/>
              </a:rPr>
              <a:t>grootst</a:t>
            </a:r>
            <a:r>
              <a:rPr lang="en-US" b="0" dirty="0">
                <a:ea typeface="Calibri"/>
                <a:cs typeface="Calibri"/>
              </a:rPr>
              <a:t>? </a:t>
            </a:r>
            <a:r>
              <a:rPr lang="en-US" b="0" dirty="0" err="1">
                <a:ea typeface="Calibri"/>
                <a:cs typeface="Calibri"/>
              </a:rPr>
              <a:t>Berekeningen</a:t>
            </a:r>
            <a:r>
              <a:rPr lang="en-US" b="0" dirty="0">
                <a:ea typeface="Calibri"/>
                <a:cs typeface="Calibri"/>
              </a:rPr>
              <a:t> door het CBS in de </a:t>
            </a:r>
            <a:r>
              <a:rPr lang="en-US" b="0" dirty="0" err="1">
                <a:ea typeface="Calibri"/>
                <a:cs typeface="Calibri"/>
              </a:rPr>
              <a:t>Emancipatiemonitor</a:t>
            </a:r>
            <a:r>
              <a:rPr lang="en-US" b="0" dirty="0">
                <a:ea typeface="Calibri"/>
                <a:cs typeface="Calibri"/>
              </a:rPr>
              <a:t> 2024</a:t>
            </a:r>
          </a:p>
          <a:p>
            <a:endParaRPr lang="en-US" b="0" dirty="0">
              <a:ea typeface="Calibri"/>
              <a:cs typeface="Calibri"/>
            </a:endParaRPr>
          </a:p>
          <a:p>
            <a:r>
              <a:rPr lang="en-US" b="0" dirty="0" err="1">
                <a:ea typeface="Calibri"/>
                <a:cs typeface="Calibri"/>
              </a:rPr>
              <a:t>Dit</a:t>
            </a:r>
            <a:r>
              <a:rPr lang="en-US" b="0" dirty="0">
                <a:ea typeface="Calibri"/>
                <a:cs typeface="Calibri"/>
              </a:rPr>
              <a:t> is in het </a:t>
            </a:r>
            <a:r>
              <a:rPr lang="en-US" b="0" dirty="0" err="1">
                <a:ea typeface="Calibri"/>
                <a:cs typeface="Calibri"/>
              </a:rPr>
              <a:t>bedrijfsleven</a:t>
            </a:r>
            <a:r>
              <a:rPr lang="en-US" b="0" dirty="0">
                <a:ea typeface="Calibri"/>
                <a:cs typeface="Calibri"/>
              </a:rPr>
              <a:t> </a:t>
            </a:r>
            <a:r>
              <a:rPr lang="en-US" b="0" dirty="0" err="1">
                <a:ea typeface="Calibri"/>
                <a:cs typeface="Calibri"/>
              </a:rPr>
              <a:t>en</a:t>
            </a:r>
            <a:r>
              <a:rPr lang="en-US" b="0" dirty="0">
                <a:ea typeface="Calibri"/>
                <a:cs typeface="Calibri"/>
              </a:rPr>
              <a:t> dan met name </a:t>
            </a:r>
            <a:r>
              <a:rPr lang="en-US" b="0" dirty="0" err="1">
                <a:ea typeface="Calibri"/>
                <a:cs typeface="Calibri"/>
              </a:rPr>
              <a:t>bij</a:t>
            </a:r>
            <a:r>
              <a:rPr lang="en-US" b="0" dirty="0">
                <a:ea typeface="Calibri"/>
                <a:cs typeface="Calibri"/>
              </a:rPr>
              <a:t> </a:t>
            </a:r>
            <a:r>
              <a:rPr lang="en-US" b="0" dirty="0" err="1">
                <a:ea typeface="Calibri"/>
                <a:cs typeface="Calibri"/>
              </a:rPr>
              <a:t>financiële</a:t>
            </a:r>
            <a:r>
              <a:rPr lang="en-US" b="0" dirty="0">
                <a:ea typeface="Calibri"/>
                <a:cs typeface="Calibri"/>
              </a:rPr>
              <a:t> </a:t>
            </a:r>
            <a:r>
              <a:rPr lang="en-US" b="0" dirty="0" err="1">
                <a:ea typeface="Calibri"/>
                <a:cs typeface="Calibri"/>
              </a:rPr>
              <a:t>instellingen</a:t>
            </a:r>
            <a:r>
              <a:rPr lang="en-US" b="0" dirty="0">
                <a:ea typeface="Calibri"/>
                <a:cs typeface="Calibri"/>
              </a:rPr>
              <a:t> (25% minder) </a:t>
            </a:r>
            <a:r>
              <a:rPr lang="en-US" b="0" dirty="0" err="1">
                <a:ea typeface="Calibri"/>
                <a:cs typeface="Calibri"/>
              </a:rPr>
              <a:t>en</a:t>
            </a:r>
            <a:r>
              <a:rPr lang="en-US" b="0" dirty="0">
                <a:ea typeface="Calibri"/>
                <a:cs typeface="Calibri"/>
              </a:rPr>
              <a:t> </a:t>
            </a:r>
            <a:r>
              <a:rPr lang="en-US" b="0" dirty="0" err="1">
                <a:ea typeface="Calibri"/>
                <a:cs typeface="Calibri"/>
              </a:rPr>
              <a:t>handel</a:t>
            </a:r>
            <a:r>
              <a:rPr lang="en-US" b="0" dirty="0">
                <a:ea typeface="Calibri"/>
                <a:cs typeface="Calibri"/>
              </a:rPr>
              <a:t> (22% minder) -&gt;</a:t>
            </a:r>
            <a:r>
              <a:rPr lang="en-US" b="0" dirty="0" err="1">
                <a:ea typeface="Calibri"/>
                <a:cs typeface="Calibri"/>
              </a:rPr>
              <a:t>cijfers</a:t>
            </a:r>
            <a:r>
              <a:rPr lang="en-US" b="0" dirty="0">
                <a:ea typeface="Calibri"/>
                <a:cs typeface="Calibri"/>
              </a:rPr>
              <a:t> over 2022.</a:t>
            </a:r>
          </a:p>
          <a:p>
            <a:endParaRPr lang="en-US" b="0" dirty="0">
              <a:ea typeface="Calibri"/>
              <a:cs typeface="Calibri"/>
            </a:endParaRPr>
          </a:p>
          <a:p>
            <a:r>
              <a:rPr lang="en-US" b="0" dirty="0" err="1">
                <a:ea typeface="Calibri"/>
                <a:cs typeface="Calibri"/>
              </a:rPr>
              <a:t>Trouw-artikel</a:t>
            </a:r>
            <a:r>
              <a:rPr lang="en-US" b="0" dirty="0">
                <a:ea typeface="Calibri"/>
                <a:cs typeface="Calibri"/>
              </a:rPr>
              <a:t>: </a:t>
            </a:r>
            <a:r>
              <a:rPr lang="en-US" b="0" dirty="0" err="1">
                <a:ea typeface="Calibri"/>
                <a:cs typeface="Calibri"/>
              </a:rPr>
              <a:t>cijfers</a:t>
            </a:r>
            <a:r>
              <a:rPr lang="en-US" b="0" dirty="0">
                <a:ea typeface="Calibri"/>
                <a:cs typeface="Calibri"/>
              </a:rPr>
              <a:t> over 2023:</a:t>
            </a:r>
          </a:p>
          <a:p>
            <a:pPr marL="171450" indent="-171450">
              <a:buFont typeface="Arial" panose="020B0604020202020204" pitchFamily="34" charset="0"/>
              <a:buChar char="•"/>
            </a:pPr>
            <a:r>
              <a:rPr lang="en-US" b="0" dirty="0">
                <a:ea typeface="Calibri"/>
                <a:cs typeface="Calibri"/>
              </a:rPr>
              <a:t>2023 -&gt; </a:t>
            </a:r>
            <a:r>
              <a:rPr lang="en-US" b="0" dirty="0" err="1">
                <a:ea typeface="Calibri"/>
                <a:cs typeface="Calibri"/>
              </a:rPr>
              <a:t>overheid</a:t>
            </a:r>
            <a:r>
              <a:rPr lang="en-US" b="0" dirty="0">
                <a:ea typeface="Calibri"/>
                <a:cs typeface="Calibri"/>
              </a:rPr>
              <a:t> -&gt; kloof </a:t>
            </a:r>
            <a:r>
              <a:rPr lang="en-US" b="0" dirty="0" err="1">
                <a:ea typeface="Calibri"/>
                <a:cs typeface="Calibri"/>
              </a:rPr>
              <a:t>wordt</a:t>
            </a:r>
            <a:r>
              <a:rPr lang="en-US" b="0" dirty="0">
                <a:ea typeface="Calibri"/>
                <a:cs typeface="Calibri"/>
              </a:rPr>
              <a:t> </a:t>
            </a:r>
            <a:r>
              <a:rPr lang="en-US" b="0" dirty="0" err="1">
                <a:ea typeface="Calibri"/>
                <a:cs typeface="Calibri"/>
              </a:rPr>
              <a:t>kleiner</a:t>
            </a:r>
            <a:r>
              <a:rPr lang="en-US" b="0" dirty="0">
                <a:ea typeface="Calibri"/>
                <a:cs typeface="Calibri"/>
              </a:rPr>
              <a:t> -&gt; 3,3 </a:t>
            </a:r>
            <a:r>
              <a:rPr lang="en-US" b="0" dirty="0" err="1">
                <a:ea typeface="Calibri"/>
                <a:cs typeface="Calibri"/>
              </a:rPr>
              <a:t>procent</a:t>
            </a:r>
            <a:r>
              <a:rPr lang="en-US" b="0" dirty="0">
                <a:ea typeface="Calibri"/>
                <a:cs typeface="Calibri"/>
              </a:rPr>
              <a:t>, was 6,7 in 2020</a:t>
            </a:r>
          </a:p>
          <a:p>
            <a:pPr marL="171450" indent="-171450">
              <a:buFont typeface="Arial" panose="020B0604020202020204" pitchFamily="34" charset="0"/>
              <a:buChar char="•"/>
            </a:pPr>
            <a:r>
              <a:rPr lang="en-US" b="0" dirty="0">
                <a:ea typeface="Calibri"/>
                <a:cs typeface="Calibri"/>
              </a:rPr>
              <a:t>2023 -&gt; </a:t>
            </a:r>
            <a:r>
              <a:rPr lang="en-US" b="0" dirty="0" err="1">
                <a:ea typeface="Calibri"/>
                <a:cs typeface="Calibri"/>
              </a:rPr>
              <a:t>bedrijfsleven</a:t>
            </a:r>
            <a:r>
              <a:rPr lang="en-US" b="0" dirty="0">
                <a:ea typeface="Calibri"/>
                <a:cs typeface="Calibri"/>
              </a:rPr>
              <a:t> -&gt; kloof </a:t>
            </a:r>
            <a:r>
              <a:rPr lang="en-US" b="0" dirty="0" err="1">
                <a:ea typeface="Calibri"/>
                <a:cs typeface="Calibri"/>
              </a:rPr>
              <a:t>wordt</a:t>
            </a:r>
            <a:r>
              <a:rPr lang="en-US" b="0" dirty="0">
                <a:ea typeface="Calibri"/>
                <a:cs typeface="Calibri"/>
              </a:rPr>
              <a:t> </a:t>
            </a:r>
            <a:r>
              <a:rPr lang="en-US" b="0" dirty="0" err="1">
                <a:ea typeface="Calibri"/>
                <a:cs typeface="Calibri"/>
              </a:rPr>
              <a:t>groter</a:t>
            </a:r>
            <a:r>
              <a:rPr lang="en-US" b="0" dirty="0">
                <a:ea typeface="Calibri"/>
                <a:cs typeface="Calibri"/>
              </a:rPr>
              <a:t> -&gt; 18,6 </a:t>
            </a:r>
            <a:r>
              <a:rPr lang="en-US" b="0" dirty="0" err="1">
                <a:ea typeface="Calibri"/>
                <a:cs typeface="Calibri"/>
              </a:rPr>
              <a:t>procent</a:t>
            </a:r>
            <a:r>
              <a:rPr lang="en-US" b="0" dirty="0">
                <a:ea typeface="Calibri"/>
                <a:cs typeface="Calibri"/>
              </a:rPr>
              <a:t>, was 17,3 </a:t>
            </a:r>
            <a:r>
              <a:rPr lang="en-US" b="0" dirty="0" err="1">
                <a:ea typeface="Calibri"/>
                <a:cs typeface="Calibri"/>
              </a:rPr>
              <a:t>procent</a:t>
            </a:r>
            <a:r>
              <a:rPr lang="en-US" b="0" dirty="0">
                <a:ea typeface="Calibri"/>
                <a:cs typeface="Calibri"/>
              </a:rPr>
              <a:t> in 2020</a:t>
            </a:r>
          </a:p>
          <a:p>
            <a:pPr marL="171450" indent="-171450">
              <a:buFont typeface="Arial" panose="020B0604020202020204" pitchFamily="34" charset="0"/>
              <a:buChar char="•"/>
            </a:pPr>
            <a:endParaRPr lang="en-US" b="0" dirty="0">
              <a:ea typeface="Calibri"/>
              <a:cs typeface="Calibri"/>
            </a:endParaRPr>
          </a:p>
          <a:p>
            <a:pPr marL="0" indent="0">
              <a:buFontTx/>
              <a:buNone/>
            </a:pPr>
            <a:r>
              <a:rPr lang="en-US" b="0" dirty="0" err="1">
                <a:ea typeface="Calibri"/>
                <a:cs typeface="Calibri"/>
              </a:rPr>
              <a:t>Uitleg</a:t>
            </a:r>
            <a:r>
              <a:rPr lang="en-US" b="0" dirty="0">
                <a:ea typeface="Calibri"/>
                <a:cs typeface="Calibri"/>
              </a:rPr>
              <a:t> </a:t>
            </a:r>
            <a:r>
              <a:rPr lang="en-US" b="0" dirty="0" err="1">
                <a:ea typeface="Calibri"/>
                <a:cs typeface="Calibri"/>
              </a:rPr>
              <a:t>volgens</a:t>
            </a:r>
            <a:r>
              <a:rPr lang="en-US" b="0" dirty="0">
                <a:ea typeface="Calibri"/>
                <a:cs typeface="Calibri"/>
              </a:rPr>
              <a:t> </a:t>
            </a:r>
            <a:r>
              <a:rPr lang="en-US" b="0" dirty="0" err="1">
                <a:ea typeface="Calibri"/>
                <a:cs typeface="Calibri"/>
              </a:rPr>
              <a:t>deskundige</a:t>
            </a:r>
            <a:r>
              <a:rPr lang="en-US" b="0" dirty="0">
                <a:ea typeface="Calibri"/>
                <a:cs typeface="Calibri"/>
              </a:rPr>
              <a:t> Fiona </a:t>
            </a:r>
            <a:r>
              <a:rPr lang="en-US" b="0" dirty="0" err="1">
                <a:ea typeface="Calibri"/>
                <a:cs typeface="Calibri"/>
              </a:rPr>
              <a:t>Dragstra</a:t>
            </a:r>
            <a:r>
              <a:rPr lang="en-US" b="0" dirty="0">
                <a:ea typeface="Calibri"/>
                <a:cs typeface="Calibri"/>
              </a:rPr>
              <a:t>: “CBS-</a:t>
            </a:r>
            <a:r>
              <a:rPr lang="en-US" b="0" dirty="0" err="1">
                <a:ea typeface="Calibri"/>
                <a:cs typeface="Calibri"/>
              </a:rPr>
              <a:t>cijfers</a:t>
            </a:r>
            <a:r>
              <a:rPr lang="en-US" b="0" dirty="0">
                <a:ea typeface="Calibri"/>
                <a:cs typeface="Calibri"/>
              </a:rPr>
              <a:t> laten </a:t>
            </a:r>
            <a:r>
              <a:rPr lang="en-US" b="0" dirty="0" err="1">
                <a:ea typeface="Calibri"/>
                <a:cs typeface="Calibri"/>
              </a:rPr>
              <a:t>zien</a:t>
            </a:r>
            <a:r>
              <a:rPr lang="en-US" b="0" dirty="0">
                <a:ea typeface="Calibri"/>
                <a:cs typeface="Calibri"/>
              </a:rPr>
              <a:t> </a:t>
            </a:r>
            <a:r>
              <a:rPr lang="en-US" b="0" dirty="0" err="1">
                <a:ea typeface="Calibri"/>
                <a:cs typeface="Calibri"/>
              </a:rPr>
              <a:t>dat</a:t>
            </a:r>
            <a:r>
              <a:rPr lang="en-US" b="0" dirty="0">
                <a:ea typeface="Calibri"/>
                <a:cs typeface="Calibri"/>
              </a:rPr>
              <a:t> </a:t>
            </a:r>
            <a:r>
              <a:rPr lang="en-US" b="0" dirty="0" err="1">
                <a:ea typeface="Calibri"/>
                <a:cs typeface="Calibri"/>
              </a:rPr>
              <a:t>mannen</a:t>
            </a:r>
            <a:r>
              <a:rPr lang="en-US" b="0" dirty="0">
                <a:ea typeface="Calibri"/>
                <a:cs typeface="Calibri"/>
              </a:rPr>
              <a:t> </a:t>
            </a:r>
            <a:r>
              <a:rPr lang="en-US" b="0" dirty="0" err="1">
                <a:ea typeface="Calibri"/>
                <a:cs typeface="Calibri"/>
              </a:rPr>
              <a:t>en</a:t>
            </a:r>
            <a:r>
              <a:rPr lang="en-US" b="0" dirty="0">
                <a:ea typeface="Calibri"/>
                <a:cs typeface="Calibri"/>
              </a:rPr>
              <a:t> </a:t>
            </a:r>
            <a:r>
              <a:rPr lang="en-US" b="0" dirty="0" err="1">
                <a:ea typeface="Calibri"/>
                <a:cs typeface="Calibri"/>
              </a:rPr>
              <a:t>vrouwen</a:t>
            </a:r>
            <a:r>
              <a:rPr lang="en-US" b="0" dirty="0">
                <a:ea typeface="Calibri"/>
                <a:cs typeface="Calibri"/>
              </a:rPr>
              <a:t> </a:t>
            </a:r>
            <a:r>
              <a:rPr lang="en-US" b="0" dirty="0" err="1">
                <a:ea typeface="Calibri"/>
                <a:cs typeface="Calibri"/>
              </a:rPr>
              <a:t>vrij</a:t>
            </a:r>
            <a:r>
              <a:rPr lang="en-US" b="0" dirty="0">
                <a:ea typeface="Calibri"/>
                <a:cs typeface="Calibri"/>
              </a:rPr>
              <a:t> </a:t>
            </a:r>
            <a:r>
              <a:rPr lang="en-US" b="0" dirty="0" err="1">
                <a:ea typeface="Calibri"/>
                <a:cs typeface="Calibri"/>
              </a:rPr>
              <a:t>gelijk-betaald</a:t>
            </a:r>
            <a:r>
              <a:rPr lang="en-US" b="0" dirty="0">
                <a:ea typeface="Calibri"/>
                <a:cs typeface="Calibri"/>
              </a:rPr>
              <a:t> </a:t>
            </a:r>
            <a:r>
              <a:rPr lang="en-US" b="0" dirty="0" err="1">
                <a:ea typeface="Calibri"/>
                <a:cs typeface="Calibri"/>
              </a:rPr>
              <a:t>aan</a:t>
            </a:r>
            <a:r>
              <a:rPr lang="en-US" b="0" dirty="0">
                <a:ea typeface="Calibri"/>
                <a:cs typeface="Calibri"/>
              </a:rPr>
              <a:t> </a:t>
            </a:r>
            <a:r>
              <a:rPr lang="en-US" b="0" dirty="0" err="1">
                <a:ea typeface="Calibri"/>
                <a:cs typeface="Calibri"/>
              </a:rPr>
              <a:t>hun</a:t>
            </a:r>
            <a:r>
              <a:rPr lang="en-US" b="0" dirty="0">
                <a:ea typeface="Calibri"/>
                <a:cs typeface="Calibri"/>
              </a:rPr>
              <a:t> </a:t>
            </a:r>
            <a:r>
              <a:rPr lang="en-US" b="0" dirty="0" err="1">
                <a:ea typeface="Calibri"/>
                <a:cs typeface="Calibri"/>
              </a:rPr>
              <a:t>loopbaan</a:t>
            </a:r>
            <a:r>
              <a:rPr lang="en-US" b="0" dirty="0">
                <a:ea typeface="Calibri"/>
                <a:cs typeface="Calibri"/>
              </a:rPr>
              <a:t> </a:t>
            </a:r>
            <a:r>
              <a:rPr lang="en-US" b="0" dirty="0" err="1">
                <a:ea typeface="Calibri"/>
                <a:cs typeface="Calibri"/>
              </a:rPr>
              <a:t>beginnen</a:t>
            </a:r>
            <a:r>
              <a:rPr lang="en-US" b="0" dirty="0">
                <a:ea typeface="Calibri"/>
                <a:cs typeface="Calibri"/>
              </a:rPr>
              <a:t>. </a:t>
            </a:r>
            <a:r>
              <a:rPr lang="en-US" b="0" dirty="0" err="1">
                <a:ea typeface="Calibri"/>
                <a:cs typeface="Calibri"/>
              </a:rPr>
              <a:t>Tussen</a:t>
            </a:r>
            <a:r>
              <a:rPr lang="en-US" b="0" dirty="0">
                <a:ea typeface="Calibri"/>
                <a:cs typeface="Calibri"/>
              </a:rPr>
              <a:t> </a:t>
            </a:r>
            <a:r>
              <a:rPr lang="en-US" b="0" dirty="0" err="1">
                <a:ea typeface="Calibri"/>
                <a:cs typeface="Calibri"/>
              </a:rPr>
              <a:t>hun</a:t>
            </a:r>
            <a:r>
              <a:rPr lang="en-US" b="0" dirty="0">
                <a:ea typeface="Calibri"/>
                <a:cs typeface="Calibri"/>
              </a:rPr>
              <a:t> 25ste </a:t>
            </a:r>
            <a:r>
              <a:rPr lang="en-US" b="0" dirty="0" err="1">
                <a:ea typeface="Calibri"/>
                <a:cs typeface="Calibri"/>
              </a:rPr>
              <a:t>en</a:t>
            </a:r>
            <a:r>
              <a:rPr lang="en-US" b="0" dirty="0">
                <a:ea typeface="Calibri"/>
                <a:cs typeface="Calibri"/>
              </a:rPr>
              <a:t> 30ste </a:t>
            </a:r>
            <a:r>
              <a:rPr lang="en-US" b="0" dirty="0" err="1">
                <a:ea typeface="Calibri"/>
                <a:cs typeface="Calibri"/>
              </a:rPr>
              <a:t>verdienen</a:t>
            </a:r>
            <a:r>
              <a:rPr lang="en-US" b="0" dirty="0">
                <a:ea typeface="Calibri"/>
                <a:cs typeface="Calibri"/>
              </a:rPr>
              <a:t> </a:t>
            </a:r>
            <a:r>
              <a:rPr lang="en-US" b="0" dirty="0" err="1">
                <a:ea typeface="Calibri"/>
                <a:cs typeface="Calibri"/>
              </a:rPr>
              <a:t>vrouwen</a:t>
            </a:r>
            <a:r>
              <a:rPr lang="en-US" b="0" dirty="0">
                <a:ea typeface="Calibri"/>
                <a:cs typeface="Calibri"/>
              </a:rPr>
              <a:t> </a:t>
            </a:r>
            <a:r>
              <a:rPr lang="en-US" b="0" dirty="0" err="1">
                <a:ea typeface="Calibri"/>
                <a:cs typeface="Calibri"/>
              </a:rPr>
              <a:t>zelfs</a:t>
            </a:r>
            <a:r>
              <a:rPr lang="en-US" b="0" dirty="0">
                <a:ea typeface="Calibri"/>
                <a:cs typeface="Calibri"/>
              </a:rPr>
              <a:t> net </a:t>
            </a:r>
            <a:r>
              <a:rPr lang="en-US" b="0" dirty="0" err="1">
                <a:ea typeface="Calibri"/>
                <a:cs typeface="Calibri"/>
              </a:rPr>
              <a:t>iets</a:t>
            </a:r>
            <a:r>
              <a:rPr lang="en-US" b="0" dirty="0">
                <a:ea typeface="Calibri"/>
                <a:cs typeface="Calibri"/>
              </a:rPr>
              <a:t> </a:t>
            </a:r>
            <a:r>
              <a:rPr lang="en-US" b="0" dirty="0" err="1">
                <a:ea typeface="Calibri"/>
                <a:cs typeface="Calibri"/>
              </a:rPr>
              <a:t>meer</a:t>
            </a:r>
            <a:r>
              <a:rPr lang="en-US" b="0" dirty="0">
                <a:ea typeface="Calibri"/>
                <a:cs typeface="Calibri"/>
              </a:rPr>
              <a:t>. Maar dan </a:t>
            </a:r>
            <a:r>
              <a:rPr lang="en-US" b="0" dirty="0" err="1">
                <a:ea typeface="Calibri"/>
                <a:cs typeface="Calibri"/>
              </a:rPr>
              <a:t>krijgt</a:t>
            </a:r>
            <a:r>
              <a:rPr lang="en-US" b="0" dirty="0">
                <a:ea typeface="Calibri"/>
                <a:cs typeface="Calibri"/>
              </a:rPr>
              <a:t> </a:t>
            </a:r>
            <a:r>
              <a:rPr lang="en-US" b="0" dirty="0" err="1">
                <a:ea typeface="Calibri"/>
                <a:cs typeface="Calibri"/>
              </a:rPr>
              <a:t>zij</a:t>
            </a:r>
            <a:r>
              <a:rPr lang="en-US" b="0" dirty="0">
                <a:ea typeface="Calibri"/>
                <a:cs typeface="Calibri"/>
              </a:rPr>
              <a:t> </a:t>
            </a:r>
            <a:r>
              <a:rPr lang="en-US" b="0" dirty="0" err="1">
                <a:ea typeface="Calibri"/>
                <a:cs typeface="Calibri"/>
              </a:rPr>
              <a:t>kinderen</a:t>
            </a:r>
            <a:r>
              <a:rPr lang="en-US" b="0" dirty="0">
                <a:ea typeface="Calibri"/>
                <a:cs typeface="Calibri"/>
              </a:rPr>
              <a:t>, </a:t>
            </a:r>
            <a:r>
              <a:rPr lang="en-US" b="0" dirty="0" err="1">
                <a:ea typeface="Calibri"/>
                <a:cs typeface="Calibri"/>
              </a:rPr>
              <a:t>terwijl</a:t>
            </a:r>
            <a:r>
              <a:rPr lang="en-US" b="0" dirty="0">
                <a:ea typeface="Calibri"/>
                <a:cs typeface="Calibri"/>
              </a:rPr>
              <a:t> </a:t>
            </a:r>
            <a:r>
              <a:rPr lang="en-US" b="0" dirty="0" err="1">
                <a:ea typeface="Calibri"/>
                <a:cs typeface="Calibri"/>
              </a:rPr>
              <a:t>hij</a:t>
            </a:r>
            <a:r>
              <a:rPr lang="en-US" b="0" dirty="0">
                <a:ea typeface="Calibri"/>
                <a:cs typeface="Calibri"/>
              </a:rPr>
              <a:t> </a:t>
            </a:r>
            <a:r>
              <a:rPr lang="en-US" b="0" dirty="0" err="1">
                <a:ea typeface="Calibri"/>
                <a:cs typeface="Calibri"/>
              </a:rPr>
              <a:t>carrière</a:t>
            </a:r>
            <a:r>
              <a:rPr lang="en-US" b="0" dirty="0">
                <a:ea typeface="Calibri"/>
                <a:cs typeface="Calibri"/>
              </a:rPr>
              <a:t> </a:t>
            </a:r>
            <a:r>
              <a:rPr lang="en-US" b="0" dirty="0" err="1">
                <a:ea typeface="Calibri"/>
                <a:cs typeface="Calibri"/>
              </a:rPr>
              <a:t>maakt</a:t>
            </a:r>
            <a:r>
              <a:rPr lang="en-US" b="0" dirty="0">
                <a:ea typeface="Calibri"/>
                <a:cs typeface="Calibri"/>
              </a:rPr>
              <a:t>. </a:t>
            </a:r>
            <a:r>
              <a:rPr lang="en-US" b="0" dirty="0" err="1">
                <a:ea typeface="Calibri"/>
                <a:cs typeface="Calibri"/>
              </a:rPr>
              <a:t>Hij</a:t>
            </a:r>
            <a:r>
              <a:rPr lang="en-US" b="0" dirty="0">
                <a:ea typeface="Calibri"/>
                <a:cs typeface="Calibri"/>
              </a:rPr>
              <a:t> was docent </a:t>
            </a:r>
            <a:r>
              <a:rPr lang="en-US" b="0" dirty="0" err="1">
                <a:ea typeface="Calibri"/>
                <a:cs typeface="Calibri"/>
              </a:rPr>
              <a:t>en</a:t>
            </a:r>
            <a:r>
              <a:rPr lang="en-US" b="0" dirty="0">
                <a:ea typeface="Calibri"/>
                <a:cs typeface="Calibri"/>
              </a:rPr>
              <a:t> </a:t>
            </a:r>
            <a:r>
              <a:rPr lang="en-US" b="0" dirty="0" err="1">
                <a:ea typeface="Calibri"/>
                <a:cs typeface="Calibri"/>
              </a:rPr>
              <a:t>wordt</a:t>
            </a:r>
            <a:r>
              <a:rPr lang="en-US" b="0" dirty="0">
                <a:ea typeface="Calibri"/>
                <a:cs typeface="Calibri"/>
              </a:rPr>
              <a:t> </a:t>
            </a:r>
            <a:r>
              <a:rPr lang="en-US" b="0" dirty="0" err="1">
                <a:ea typeface="Calibri"/>
                <a:cs typeface="Calibri"/>
              </a:rPr>
              <a:t>teamleider</a:t>
            </a:r>
            <a:r>
              <a:rPr lang="en-US" b="0" dirty="0">
                <a:ea typeface="Calibri"/>
                <a:cs typeface="Calibri"/>
              </a:rPr>
              <a:t>. Als </a:t>
            </a:r>
            <a:r>
              <a:rPr lang="en-US" b="0" dirty="0" err="1">
                <a:ea typeface="Calibri"/>
                <a:cs typeface="Calibri"/>
              </a:rPr>
              <a:t>zij</a:t>
            </a:r>
            <a:r>
              <a:rPr lang="en-US" b="0" dirty="0">
                <a:ea typeface="Calibri"/>
                <a:cs typeface="Calibri"/>
              </a:rPr>
              <a:t> </a:t>
            </a:r>
            <a:r>
              <a:rPr lang="en-US" b="0" dirty="0" err="1">
                <a:ea typeface="Calibri"/>
                <a:cs typeface="Calibri"/>
              </a:rPr>
              <a:t>haar</a:t>
            </a:r>
            <a:r>
              <a:rPr lang="en-US" b="0" dirty="0">
                <a:ea typeface="Calibri"/>
                <a:cs typeface="Calibri"/>
              </a:rPr>
              <a:t> </a:t>
            </a:r>
            <a:r>
              <a:rPr lang="en-US" b="0" dirty="0" err="1">
                <a:ea typeface="Calibri"/>
                <a:cs typeface="Calibri"/>
              </a:rPr>
              <a:t>carrière</a:t>
            </a:r>
            <a:r>
              <a:rPr lang="en-US" b="0" dirty="0">
                <a:ea typeface="Calibri"/>
                <a:cs typeface="Calibri"/>
              </a:rPr>
              <a:t> </a:t>
            </a:r>
            <a:r>
              <a:rPr lang="en-US" b="0" dirty="0" err="1">
                <a:ea typeface="Calibri"/>
                <a:cs typeface="Calibri"/>
              </a:rPr>
              <a:t>na</a:t>
            </a:r>
            <a:r>
              <a:rPr lang="en-US" b="0" dirty="0">
                <a:ea typeface="Calibri"/>
                <a:cs typeface="Calibri"/>
              </a:rPr>
              <a:t> </a:t>
            </a:r>
            <a:r>
              <a:rPr lang="en-US" b="0" dirty="0" err="1">
                <a:ea typeface="Calibri"/>
                <a:cs typeface="Calibri"/>
              </a:rPr>
              <a:t>haar</a:t>
            </a:r>
            <a:r>
              <a:rPr lang="en-US" b="0" dirty="0">
                <a:ea typeface="Calibri"/>
                <a:cs typeface="Calibri"/>
              </a:rPr>
              <a:t> </a:t>
            </a:r>
            <a:r>
              <a:rPr lang="en-US" b="0" dirty="0" err="1">
                <a:ea typeface="Calibri"/>
                <a:cs typeface="Calibri"/>
              </a:rPr>
              <a:t>tweede</a:t>
            </a:r>
            <a:r>
              <a:rPr lang="en-US" b="0" dirty="0">
                <a:ea typeface="Calibri"/>
                <a:cs typeface="Calibri"/>
              </a:rPr>
              <a:t> kind </a:t>
            </a:r>
            <a:r>
              <a:rPr lang="en-US" b="0" dirty="0" err="1">
                <a:ea typeface="Calibri"/>
                <a:cs typeface="Calibri"/>
              </a:rPr>
              <a:t>weer</a:t>
            </a:r>
            <a:r>
              <a:rPr lang="en-US" b="0" dirty="0">
                <a:ea typeface="Calibri"/>
                <a:cs typeface="Calibri"/>
              </a:rPr>
              <a:t> </a:t>
            </a:r>
            <a:r>
              <a:rPr lang="en-US" b="0" dirty="0" err="1">
                <a:ea typeface="Calibri"/>
                <a:cs typeface="Calibri"/>
              </a:rPr>
              <a:t>oppakt</a:t>
            </a:r>
            <a:r>
              <a:rPr lang="en-US" b="0" dirty="0">
                <a:ea typeface="Calibri"/>
                <a:cs typeface="Calibri"/>
              </a:rPr>
              <a:t> </a:t>
            </a:r>
            <a:r>
              <a:rPr lang="en-US" b="0" dirty="0" err="1">
                <a:ea typeface="Calibri"/>
                <a:cs typeface="Calibri"/>
              </a:rPr>
              <a:t>kan</a:t>
            </a:r>
            <a:r>
              <a:rPr lang="en-US" b="0" dirty="0">
                <a:ea typeface="Calibri"/>
                <a:cs typeface="Calibri"/>
              </a:rPr>
              <a:t> </a:t>
            </a:r>
            <a:r>
              <a:rPr lang="en-US" b="0" dirty="0" err="1">
                <a:ea typeface="Calibri"/>
                <a:cs typeface="Calibri"/>
              </a:rPr>
              <a:t>zij</a:t>
            </a:r>
            <a:r>
              <a:rPr lang="en-US" b="0" dirty="0">
                <a:ea typeface="Calibri"/>
                <a:cs typeface="Calibri"/>
              </a:rPr>
              <a:t> </a:t>
            </a:r>
            <a:r>
              <a:rPr lang="en-US" b="0" dirty="0" err="1">
                <a:ea typeface="Calibri"/>
                <a:cs typeface="Calibri"/>
              </a:rPr>
              <a:t>ook</a:t>
            </a:r>
            <a:r>
              <a:rPr lang="en-US" b="0" dirty="0">
                <a:ea typeface="Calibri"/>
                <a:cs typeface="Calibri"/>
              </a:rPr>
              <a:t> </a:t>
            </a:r>
            <a:r>
              <a:rPr lang="en-US" b="0" dirty="0" err="1">
                <a:ea typeface="Calibri"/>
                <a:cs typeface="Calibri"/>
              </a:rPr>
              <a:t>teamleider</a:t>
            </a:r>
            <a:r>
              <a:rPr lang="en-US" b="0" dirty="0">
                <a:ea typeface="Calibri"/>
                <a:cs typeface="Calibri"/>
              </a:rPr>
              <a:t> </a:t>
            </a:r>
            <a:r>
              <a:rPr lang="en-US" b="0" dirty="0" err="1">
                <a:ea typeface="Calibri"/>
                <a:cs typeface="Calibri"/>
              </a:rPr>
              <a:t>worden</a:t>
            </a:r>
            <a:r>
              <a:rPr lang="en-US" b="0" dirty="0">
                <a:ea typeface="Calibri"/>
                <a:cs typeface="Calibri"/>
              </a:rPr>
              <a:t>. Maar </a:t>
            </a:r>
            <a:r>
              <a:rPr lang="en-US" b="0" dirty="0" err="1">
                <a:ea typeface="Calibri"/>
                <a:cs typeface="Calibri"/>
              </a:rPr>
              <a:t>tegen</a:t>
            </a:r>
            <a:r>
              <a:rPr lang="en-US" b="0" dirty="0">
                <a:ea typeface="Calibri"/>
                <a:cs typeface="Calibri"/>
              </a:rPr>
              <a:t> die </a:t>
            </a:r>
            <a:r>
              <a:rPr lang="en-US" b="0" dirty="0" err="1">
                <a:ea typeface="Calibri"/>
                <a:cs typeface="Calibri"/>
              </a:rPr>
              <a:t>tijd</a:t>
            </a:r>
            <a:r>
              <a:rPr lang="en-US" b="0" dirty="0">
                <a:ea typeface="Calibri"/>
                <a:cs typeface="Calibri"/>
              </a:rPr>
              <a:t> is </a:t>
            </a:r>
            <a:r>
              <a:rPr lang="en-US" b="0" dirty="0" err="1">
                <a:ea typeface="Calibri"/>
                <a:cs typeface="Calibri"/>
              </a:rPr>
              <a:t>hij</a:t>
            </a:r>
            <a:r>
              <a:rPr lang="en-US" b="0" dirty="0">
                <a:ea typeface="Calibri"/>
                <a:cs typeface="Calibri"/>
              </a:rPr>
              <a:t> al </a:t>
            </a:r>
            <a:r>
              <a:rPr lang="en-US" b="0" dirty="0" err="1">
                <a:ea typeface="Calibri"/>
                <a:cs typeface="Calibri"/>
              </a:rPr>
              <a:t>conrector</a:t>
            </a:r>
            <a:r>
              <a:rPr lang="en-US" b="0" dirty="0">
                <a:ea typeface="Calibri"/>
                <a:cs typeface="Calibri"/>
              </a:rPr>
              <a:t>. </a:t>
            </a:r>
            <a:r>
              <a:rPr lang="en-US" b="0" dirty="0" err="1">
                <a:ea typeface="Calibri"/>
                <a:cs typeface="Calibri"/>
              </a:rPr>
              <a:t>Volgende</a:t>
            </a:r>
            <a:r>
              <a:rPr lang="en-US" b="0" dirty="0">
                <a:ea typeface="Calibri"/>
                <a:cs typeface="Calibri"/>
              </a:rPr>
              <a:t> </a:t>
            </a:r>
            <a:r>
              <a:rPr lang="en-US" b="0" dirty="0" err="1">
                <a:ea typeface="Calibri"/>
                <a:cs typeface="Calibri"/>
              </a:rPr>
              <a:t>stap</a:t>
            </a:r>
            <a:r>
              <a:rPr lang="en-US" b="0" dirty="0">
                <a:ea typeface="Calibri"/>
                <a:cs typeface="Calibri"/>
              </a:rPr>
              <a:t>: rector. </a:t>
            </a:r>
            <a:r>
              <a:rPr lang="en-US" b="0" dirty="0" err="1">
                <a:ea typeface="Calibri"/>
                <a:cs typeface="Calibri"/>
              </a:rPr>
              <a:t>Daarom</a:t>
            </a:r>
            <a:r>
              <a:rPr lang="en-US" b="0" dirty="0">
                <a:ea typeface="Calibri"/>
                <a:cs typeface="Calibri"/>
              </a:rPr>
              <a:t> is de </a:t>
            </a:r>
            <a:r>
              <a:rPr lang="en-US" b="0" dirty="0" err="1">
                <a:ea typeface="Calibri"/>
                <a:cs typeface="Calibri"/>
              </a:rPr>
              <a:t>loonkloof</a:t>
            </a:r>
            <a:r>
              <a:rPr lang="en-US" b="0" dirty="0">
                <a:ea typeface="Calibri"/>
                <a:cs typeface="Calibri"/>
              </a:rPr>
              <a:t> het </a:t>
            </a:r>
            <a:r>
              <a:rPr lang="en-US" b="0" dirty="0" err="1">
                <a:ea typeface="Calibri"/>
                <a:cs typeface="Calibri"/>
              </a:rPr>
              <a:t>grootst</a:t>
            </a:r>
            <a:r>
              <a:rPr lang="en-US" b="0" dirty="0">
                <a:ea typeface="Calibri"/>
                <a:cs typeface="Calibri"/>
              </a:rPr>
              <a:t> in de </a:t>
            </a:r>
            <a:r>
              <a:rPr lang="en-US" b="0" dirty="0" err="1">
                <a:ea typeface="Calibri"/>
                <a:cs typeface="Calibri"/>
              </a:rPr>
              <a:t>leeftijdscategorie</a:t>
            </a:r>
            <a:r>
              <a:rPr lang="en-US" b="0" dirty="0">
                <a:ea typeface="Calibri"/>
                <a:cs typeface="Calibri"/>
              </a:rPr>
              <a:t> 55 tot 60 </a:t>
            </a:r>
            <a:r>
              <a:rPr lang="en-US" b="0" dirty="0" err="1">
                <a:ea typeface="Calibri"/>
                <a:cs typeface="Calibri"/>
              </a:rPr>
              <a:t>jaar</a:t>
            </a:r>
            <a:r>
              <a:rPr lang="en-US" b="0" dirty="0">
                <a:ea typeface="Calibri"/>
                <a:cs typeface="Calibri"/>
              </a:rPr>
              <a:t> [=19,7 </a:t>
            </a:r>
            <a:r>
              <a:rPr lang="en-US" b="0" dirty="0" err="1">
                <a:ea typeface="Calibri"/>
                <a:cs typeface="Calibri"/>
              </a:rPr>
              <a:t>procent</a:t>
            </a:r>
            <a:r>
              <a:rPr lang="en-US" b="0" dirty="0">
                <a:ea typeface="Calibri"/>
                <a:cs typeface="Calibri"/>
              </a:rPr>
              <a:t>]. In die </a:t>
            </a:r>
            <a:r>
              <a:rPr lang="en-US" b="0" dirty="0" err="1">
                <a:ea typeface="Calibri"/>
                <a:cs typeface="Calibri"/>
              </a:rPr>
              <a:t>fase</a:t>
            </a:r>
            <a:r>
              <a:rPr lang="en-US" b="0" dirty="0">
                <a:ea typeface="Calibri"/>
                <a:cs typeface="Calibri"/>
              </a:rPr>
              <a:t> </a:t>
            </a:r>
            <a:r>
              <a:rPr lang="en-US" b="0" dirty="0" err="1">
                <a:ea typeface="Calibri"/>
                <a:cs typeface="Calibri"/>
              </a:rPr>
              <a:t>bereiken</a:t>
            </a:r>
            <a:r>
              <a:rPr lang="en-US" b="0" dirty="0">
                <a:ea typeface="Calibri"/>
                <a:cs typeface="Calibri"/>
              </a:rPr>
              <a:t> </a:t>
            </a:r>
            <a:r>
              <a:rPr lang="en-US" b="0" dirty="0" err="1">
                <a:ea typeface="Calibri"/>
                <a:cs typeface="Calibri"/>
              </a:rPr>
              <a:t>mannen</a:t>
            </a:r>
            <a:r>
              <a:rPr lang="en-US" b="0" dirty="0">
                <a:ea typeface="Calibri"/>
                <a:cs typeface="Calibri"/>
              </a:rPr>
              <a:t> de </a:t>
            </a:r>
            <a:r>
              <a:rPr lang="en-US" b="0" dirty="0" err="1">
                <a:ea typeface="Calibri"/>
                <a:cs typeface="Calibri"/>
              </a:rPr>
              <a:t>hoogste</a:t>
            </a:r>
            <a:r>
              <a:rPr lang="en-US" b="0" dirty="0">
                <a:ea typeface="Calibri"/>
                <a:cs typeface="Calibri"/>
              </a:rPr>
              <a:t> </a:t>
            </a:r>
            <a:r>
              <a:rPr lang="en-US" b="0" dirty="0" err="1">
                <a:ea typeface="Calibri"/>
                <a:cs typeface="Calibri"/>
              </a:rPr>
              <a:t>functies</a:t>
            </a:r>
            <a:r>
              <a:rPr lang="en-US" b="0" dirty="0">
                <a:ea typeface="Calibri"/>
                <a:cs typeface="Calibri"/>
              </a:rPr>
              <a:t> </a:t>
            </a:r>
            <a:r>
              <a:rPr lang="en-US" b="0" dirty="0" err="1">
                <a:ea typeface="Calibri"/>
                <a:cs typeface="Calibri"/>
              </a:rPr>
              <a:t>en</a:t>
            </a:r>
            <a:r>
              <a:rPr lang="en-US" b="0" dirty="0">
                <a:ea typeface="Calibri"/>
                <a:cs typeface="Calibri"/>
              </a:rPr>
              <a:t> </a:t>
            </a:r>
            <a:r>
              <a:rPr lang="en-US" b="0" dirty="0" err="1">
                <a:ea typeface="Calibri"/>
                <a:cs typeface="Calibri"/>
              </a:rPr>
              <a:t>komt</a:t>
            </a:r>
            <a:r>
              <a:rPr lang="en-US" b="0" dirty="0">
                <a:ea typeface="Calibri"/>
                <a:cs typeface="Calibri"/>
              </a:rPr>
              <a:t> het </a:t>
            </a:r>
            <a:r>
              <a:rPr lang="en-US" b="0" dirty="0" err="1">
                <a:ea typeface="Calibri"/>
                <a:cs typeface="Calibri"/>
              </a:rPr>
              <a:t>serieuze</a:t>
            </a:r>
            <a:r>
              <a:rPr lang="en-US" b="0" dirty="0">
                <a:ea typeface="Calibri"/>
                <a:cs typeface="Calibri"/>
              </a:rPr>
              <a:t> geld </a:t>
            </a:r>
            <a:r>
              <a:rPr lang="en-US" b="0" dirty="0" err="1">
                <a:ea typeface="Calibri"/>
                <a:cs typeface="Calibri"/>
              </a:rPr>
              <a:t>binnen</a:t>
            </a:r>
            <a:r>
              <a:rPr lang="en-US" b="0" dirty="0">
                <a:ea typeface="Calibri"/>
                <a:cs typeface="Calibri"/>
              </a:rPr>
              <a:t>. </a:t>
            </a:r>
            <a:r>
              <a:rPr lang="en-US" b="0" dirty="0" err="1">
                <a:ea typeface="Calibri"/>
                <a:cs typeface="Calibri"/>
              </a:rPr>
              <a:t>Veel</a:t>
            </a:r>
            <a:r>
              <a:rPr lang="en-US" b="0" dirty="0">
                <a:ea typeface="Calibri"/>
                <a:cs typeface="Calibri"/>
              </a:rPr>
              <a:t> </a:t>
            </a:r>
            <a:r>
              <a:rPr lang="en-US" b="0" dirty="0" err="1">
                <a:ea typeface="Calibri"/>
                <a:cs typeface="Calibri"/>
              </a:rPr>
              <a:t>vrouwen</a:t>
            </a:r>
            <a:r>
              <a:rPr lang="en-US" b="0" dirty="0">
                <a:ea typeface="Calibri"/>
                <a:cs typeface="Calibri"/>
              </a:rPr>
              <a:t> </a:t>
            </a:r>
            <a:r>
              <a:rPr lang="en-US" b="0" dirty="0" err="1">
                <a:ea typeface="Calibri"/>
                <a:cs typeface="Calibri"/>
              </a:rPr>
              <a:t>bereiken</a:t>
            </a:r>
            <a:r>
              <a:rPr lang="en-US" b="0" dirty="0">
                <a:ea typeface="Calibri"/>
                <a:cs typeface="Calibri"/>
              </a:rPr>
              <a:t> </a:t>
            </a:r>
            <a:r>
              <a:rPr lang="en-US" b="0" dirty="0" err="1">
                <a:ea typeface="Calibri"/>
                <a:cs typeface="Calibri"/>
              </a:rPr>
              <a:t>dat</a:t>
            </a:r>
            <a:r>
              <a:rPr lang="en-US" b="0" dirty="0">
                <a:ea typeface="Calibri"/>
                <a:cs typeface="Calibri"/>
              </a:rPr>
              <a:t> punt </a:t>
            </a:r>
            <a:r>
              <a:rPr lang="en-US" b="0" dirty="0" err="1">
                <a:ea typeface="Calibri"/>
                <a:cs typeface="Calibri"/>
              </a:rPr>
              <a:t>niet</a:t>
            </a:r>
            <a:r>
              <a:rPr lang="en-US" b="0" dirty="0">
                <a:ea typeface="Calibri"/>
                <a:cs typeface="Calibri"/>
              </a:rPr>
              <a:t>.” (in </a:t>
            </a:r>
            <a:r>
              <a:rPr lang="en-US" b="0" dirty="0" err="1">
                <a:ea typeface="Calibri"/>
                <a:cs typeface="Calibri"/>
              </a:rPr>
              <a:t>Trouw</a:t>
            </a:r>
            <a:r>
              <a:rPr lang="en-US" b="0" dirty="0">
                <a:ea typeface="Calibri"/>
                <a:cs typeface="Calibri"/>
              </a:rPr>
              <a:t>, 25 </a:t>
            </a:r>
            <a:r>
              <a:rPr lang="en-US" b="0" dirty="0" err="1">
                <a:ea typeface="Calibri"/>
                <a:cs typeface="Calibri"/>
              </a:rPr>
              <a:t>januari</a:t>
            </a:r>
            <a:r>
              <a:rPr lang="en-US" b="0" dirty="0">
                <a:ea typeface="Calibri"/>
                <a:cs typeface="Calibri"/>
              </a:rPr>
              <a:t> 2025)</a:t>
            </a:r>
          </a:p>
          <a:p>
            <a:pPr marL="0" indent="0">
              <a:buFontTx/>
              <a:buNone/>
            </a:pPr>
            <a:endParaRPr lang="en-US" b="0" dirty="0">
              <a:ea typeface="Calibri"/>
              <a:cs typeface="Calibri"/>
            </a:endParaRPr>
          </a:p>
          <a:p>
            <a:r>
              <a:rPr lang="en-US" b="0" dirty="0">
                <a:ea typeface="Calibri"/>
                <a:cs typeface="Calibri"/>
              </a:rPr>
              <a:t>Weet </a:t>
            </a:r>
            <a:r>
              <a:rPr lang="en-US" b="0" dirty="0" err="1">
                <a:ea typeface="Calibri"/>
                <a:cs typeface="Calibri"/>
              </a:rPr>
              <a:t>iemand</a:t>
            </a:r>
            <a:r>
              <a:rPr lang="en-US" b="0" dirty="0">
                <a:ea typeface="Calibri"/>
                <a:cs typeface="Calibri"/>
              </a:rPr>
              <a:t> </a:t>
            </a:r>
            <a:r>
              <a:rPr lang="en-US" b="0" dirty="0" err="1">
                <a:ea typeface="Calibri"/>
                <a:cs typeface="Calibri"/>
              </a:rPr>
              <a:t>hoeveel</a:t>
            </a:r>
            <a:r>
              <a:rPr lang="en-US" b="0" dirty="0">
                <a:ea typeface="Calibri"/>
                <a:cs typeface="Calibri"/>
              </a:rPr>
              <a:t> het </a:t>
            </a:r>
            <a:r>
              <a:rPr lang="en-US" b="0" dirty="0" err="1">
                <a:ea typeface="Calibri"/>
                <a:cs typeface="Calibri"/>
              </a:rPr>
              <a:t>voor</a:t>
            </a:r>
            <a:r>
              <a:rPr lang="en-US" b="0" dirty="0">
                <a:ea typeface="Calibri"/>
                <a:cs typeface="Calibri"/>
              </a:rPr>
              <a:t> </a:t>
            </a:r>
            <a:r>
              <a:rPr lang="en-US" b="0" dirty="0" err="1">
                <a:ea typeface="Calibri"/>
                <a:cs typeface="Calibri"/>
              </a:rPr>
              <a:t>vrouwen</a:t>
            </a:r>
            <a:r>
              <a:rPr lang="en-US" b="0" dirty="0">
                <a:ea typeface="Calibri"/>
                <a:cs typeface="Calibri"/>
              </a:rPr>
              <a:t> </a:t>
            </a:r>
            <a:r>
              <a:rPr lang="en-US" b="0" dirty="0" err="1">
                <a:ea typeface="Calibri"/>
                <a:cs typeface="Calibri"/>
              </a:rPr>
              <a:t>gemiddeld</a:t>
            </a:r>
            <a:r>
              <a:rPr lang="en-US" b="0" dirty="0">
                <a:ea typeface="Calibri"/>
                <a:cs typeface="Calibri"/>
              </a:rPr>
              <a:t> </a:t>
            </a:r>
            <a:r>
              <a:rPr lang="en-US" b="0" dirty="0" err="1">
                <a:ea typeface="Calibri"/>
                <a:cs typeface="Calibri"/>
              </a:rPr>
              <a:t>scheelt</a:t>
            </a:r>
            <a:r>
              <a:rPr lang="en-US" b="0" dirty="0">
                <a:ea typeface="Calibri"/>
                <a:cs typeface="Calibri"/>
              </a:rPr>
              <a:t> op </a:t>
            </a:r>
            <a:r>
              <a:rPr lang="en-US" b="0" dirty="0" err="1">
                <a:ea typeface="Calibri"/>
                <a:cs typeface="Calibri"/>
              </a:rPr>
              <a:t>een</a:t>
            </a:r>
            <a:r>
              <a:rPr lang="en-US" b="0" dirty="0">
                <a:ea typeface="Calibri"/>
                <a:cs typeface="Calibri"/>
              </a:rPr>
              <a:t> heel </a:t>
            </a:r>
            <a:r>
              <a:rPr lang="en-US" b="0" dirty="0" err="1">
                <a:ea typeface="Calibri"/>
                <a:cs typeface="Calibri"/>
              </a:rPr>
              <a:t>leven</a:t>
            </a:r>
            <a:r>
              <a:rPr lang="en-US" b="0" dirty="0">
                <a:ea typeface="Calibri"/>
                <a:cs typeface="Calibri"/>
              </a:rPr>
              <a:t>? Er is </a:t>
            </a:r>
            <a:r>
              <a:rPr lang="en-US" b="0" dirty="0" err="1">
                <a:ea typeface="Calibri"/>
                <a:cs typeface="Calibri"/>
              </a:rPr>
              <a:t>uitgerekend</a:t>
            </a:r>
            <a:r>
              <a:rPr lang="en-US" b="0" dirty="0">
                <a:ea typeface="Calibri"/>
                <a:cs typeface="Calibri"/>
              </a:rPr>
              <a:t> </a:t>
            </a:r>
            <a:r>
              <a:rPr lang="en-US" b="0" dirty="0" err="1">
                <a:ea typeface="Calibri"/>
                <a:cs typeface="Calibri"/>
              </a:rPr>
              <a:t>dat</a:t>
            </a:r>
            <a:r>
              <a:rPr lang="en-US" b="0" dirty="0">
                <a:ea typeface="Calibri"/>
                <a:cs typeface="Calibri"/>
              </a:rPr>
              <a:t> </a:t>
            </a:r>
            <a:r>
              <a:rPr lang="en-US" b="0" dirty="0" err="1">
                <a:ea typeface="Calibri"/>
                <a:cs typeface="Calibri"/>
              </a:rPr>
              <a:t>dit</a:t>
            </a:r>
            <a:r>
              <a:rPr lang="en-US" b="0" dirty="0">
                <a:ea typeface="Calibri"/>
                <a:cs typeface="Calibri"/>
              </a:rPr>
              <a:t> 300.000 euro </a:t>
            </a:r>
            <a:r>
              <a:rPr lang="en-US" b="0" dirty="0" err="1">
                <a:ea typeface="Calibri"/>
                <a:cs typeface="Calibri"/>
              </a:rPr>
              <a:t>bedraagt</a:t>
            </a:r>
            <a:r>
              <a:rPr lang="en-US" b="0" dirty="0">
                <a:ea typeface="Calibri"/>
                <a:cs typeface="Calibri"/>
              </a:rPr>
              <a:t>.</a:t>
            </a:r>
          </a:p>
        </p:txBody>
      </p:sp>
      <p:sp>
        <p:nvSpPr>
          <p:cNvPr id="4" name="Tijdelijke aanduiding voor dianummer 3">
            <a:extLst>
              <a:ext uri="{FF2B5EF4-FFF2-40B4-BE49-F238E27FC236}">
                <a16:creationId xmlns:a16="http://schemas.microsoft.com/office/drawing/2014/main" xmlns="" id="{24A1CF1A-7C75-3A0C-F834-175CC5588083}"/>
              </a:ext>
            </a:extLst>
          </p:cNvPr>
          <p:cNvSpPr>
            <a:spLocks noGrp="1"/>
          </p:cNvSpPr>
          <p:nvPr>
            <p:ph type="sldNum" sz="quarter" idx="5"/>
          </p:nvPr>
        </p:nvSpPr>
        <p:spPr/>
        <p:txBody>
          <a:bodyPr/>
          <a:lstStyle/>
          <a:p>
            <a:fld id="{F39BF691-AF30-4EE0-9585-A42F908DA907}" type="slidenum">
              <a:rPr lang="nl-NL"/>
              <a:pPr/>
              <a:t>11</a:t>
            </a:fld>
            <a:endParaRPr lang="nl-NL"/>
          </a:p>
        </p:txBody>
      </p:sp>
    </p:spTree>
    <p:extLst>
      <p:ext uri="{BB962C8B-B14F-4D97-AF65-F5344CB8AC3E}">
        <p14:creationId xmlns:p14="http://schemas.microsoft.com/office/powerpoint/2010/main" xmlns="" val="23727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4930D0-ADE9-60B3-3AFA-1BBC29CA210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D5E5AB26-5B3C-1335-7248-5A1945F0D1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AAB2B5C6-A1CA-8CCC-4682-9E3B52E8DA5C}"/>
              </a:ext>
            </a:extLst>
          </p:cNvPr>
          <p:cNvSpPr>
            <a:spLocks noGrp="1"/>
          </p:cNvSpPr>
          <p:nvPr>
            <p:ph type="body" idx="1"/>
          </p:nvPr>
        </p:nvSpPr>
        <p:spPr/>
        <p:txBody>
          <a:bodyPr/>
          <a:lstStyle/>
          <a:p>
            <a:r>
              <a:rPr lang="nl-NL" sz="1200" dirty="0">
                <a:solidFill>
                  <a:schemeClr val="tx1"/>
                </a:solidFill>
                <a:latin typeface="+mn-lt"/>
              </a:rPr>
              <a:t>Europese richtlijn loontransparantie</a:t>
            </a:r>
          </a:p>
          <a:p>
            <a:r>
              <a:rPr lang="nl-NL" sz="1200" dirty="0">
                <a:solidFill>
                  <a:schemeClr val="tx1"/>
                </a:solidFill>
                <a:latin typeface="+mn-lt"/>
              </a:rPr>
              <a:t>In het voorjaar van 2023 hebben het Europees parlement en de Europese raad een richtlijn vastgesteld ‘ter versterking van de toepassing van het beginsel van gelijke beloning van mannen en vrouwen voor gelijke of gelijkwaardige arbeid door middel van belonings­transparantie en handhavingsmechanismen’ (EU, 2023). Zoals ook uit deze paragraaf blijkt is er sprake van een loonverschil tussen mannen en vrouwen met vergelijkbaar werk. De Europese richtlijn loontransparantie somt maatregelen op om dit loonverschil terug te dringen. Een belangrijke ervan is dat werkgevers duidelijkheid moeten geven aan werknemers (en sollicitanten) hoe de beloning en de ontwikkeling daarvan tot stand komt. Desgevraagd moeten ze werknemers informatie geven over hun individuele beloningsniveau en het gemiddelde beloningsniveau van mannelijke en vrouwelijke collega’s met gelijk of gelijkwaardig werk. Verder moeten ze ook met regelmaat informatie geven over de loonverschillen tussen mannen en vrouwen binnen hun organisatie. Deze maatregelen moeten bijdragen aan een betere positie van werknemers doordat zij meer inzicht krijgen in (mogelijke) loonverschillen. De landen van de Europese Unie moeten de richtlijn vóór de zomer van 2026 implementeren. Toenmalig minister van Sociale Zaken en Werkgelegenheid Van Gennip gaf in december 2023 in een Kamerbrief aan dat ze werkt aan een spoedige implementatie van deze richtlijn in Nederlandse wetgeving (SZW, 2023). In hoofdstuk 8 staat een internationale vergelijking van loonverschillen tussen mannen en vrouwen. </a:t>
            </a:r>
          </a:p>
          <a:p>
            <a:endParaRPr lang="en-US" sz="1200" b="0" dirty="0">
              <a:solidFill>
                <a:schemeClr val="tx1"/>
              </a:solidFill>
              <a:latin typeface="+mn-lt"/>
              <a:ea typeface="Calibri"/>
              <a:cs typeface="Calibri"/>
            </a:endParaRPr>
          </a:p>
          <a:p>
            <a:r>
              <a:rPr lang="nl-NL" sz="1200" b="0" i="0" dirty="0">
                <a:solidFill>
                  <a:schemeClr val="tx1"/>
                </a:solidFill>
                <a:effectLst/>
                <a:latin typeface="+mn-lt"/>
              </a:rPr>
              <a:t>Het is de verantwoordelijkheid van de EU-lidstaten om de wet binnen drie jaar te vertalen naar nationale wetgeving. Ook is het aan de lidstaten om de aard van de sancties vast te stellen en maatregelen te nemen om ervoor te zorgen dat deze sancties in de praktijk daadwerkelijk worden toegepast. Voor Nederland betekent dat de wetgeving uiterlijk in 2026 van kracht is.</a:t>
            </a:r>
            <a:endParaRPr lang="en-US" sz="1200" b="0" dirty="0">
              <a:solidFill>
                <a:schemeClr val="tx1"/>
              </a:solidFill>
              <a:latin typeface="+mn-lt"/>
              <a:ea typeface="Calibri"/>
              <a:cs typeface="Calibri"/>
            </a:endParaRPr>
          </a:p>
        </p:txBody>
      </p:sp>
      <p:sp>
        <p:nvSpPr>
          <p:cNvPr id="4" name="Tijdelijke aanduiding voor dianummer 3">
            <a:extLst>
              <a:ext uri="{FF2B5EF4-FFF2-40B4-BE49-F238E27FC236}">
                <a16:creationId xmlns:a16="http://schemas.microsoft.com/office/drawing/2014/main" xmlns="" id="{0C95C963-9985-980F-B299-A2B501338067}"/>
              </a:ext>
            </a:extLst>
          </p:cNvPr>
          <p:cNvSpPr>
            <a:spLocks noGrp="1"/>
          </p:cNvSpPr>
          <p:nvPr>
            <p:ph type="sldNum" sz="quarter" idx="5"/>
          </p:nvPr>
        </p:nvSpPr>
        <p:spPr/>
        <p:txBody>
          <a:bodyPr/>
          <a:lstStyle/>
          <a:p>
            <a:fld id="{F39BF691-AF30-4EE0-9585-A42F908DA907}" type="slidenum">
              <a:rPr lang="nl-NL"/>
              <a:pPr/>
              <a:t>12</a:t>
            </a:fld>
            <a:endParaRPr lang="nl-NL"/>
          </a:p>
        </p:txBody>
      </p:sp>
    </p:spTree>
    <p:extLst>
      <p:ext uri="{BB962C8B-B14F-4D97-AF65-F5344CB8AC3E}">
        <p14:creationId xmlns:p14="http://schemas.microsoft.com/office/powerpoint/2010/main" xmlns="" val="54568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B183638-8F93-54CD-2242-6516448A6D2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28C756D6-EE21-0BB0-67EA-101B20BD6A4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FEBE1FA4-6D57-45F2-E94E-CA9D4A232E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a typeface="Calibri"/>
              <a:cs typeface="Calibri"/>
            </a:endParaRPr>
          </a:p>
        </p:txBody>
      </p:sp>
      <p:sp>
        <p:nvSpPr>
          <p:cNvPr id="4" name="Tijdelijke aanduiding voor dianummer 3">
            <a:extLst>
              <a:ext uri="{FF2B5EF4-FFF2-40B4-BE49-F238E27FC236}">
                <a16:creationId xmlns:a16="http://schemas.microsoft.com/office/drawing/2014/main" xmlns="" id="{DB37F0A1-7455-917A-F6BD-2B1D0663240B}"/>
              </a:ext>
            </a:extLst>
          </p:cNvPr>
          <p:cNvSpPr>
            <a:spLocks noGrp="1"/>
          </p:cNvSpPr>
          <p:nvPr>
            <p:ph type="sldNum" sz="quarter" idx="5"/>
          </p:nvPr>
        </p:nvSpPr>
        <p:spPr/>
        <p:txBody>
          <a:bodyPr/>
          <a:lstStyle/>
          <a:p>
            <a:fld id="{F39BF691-AF30-4EE0-9585-A42F908DA907}" type="slidenum">
              <a:rPr lang="nl-NL"/>
              <a:pPr/>
              <a:t>13</a:t>
            </a:fld>
            <a:endParaRPr lang="nl-NL"/>
          </a:p>
        </p:txBody>
      </p:sp>
    </p:spTree>
    <p:extLst>
      <p:ext uri="{BB962C8B-B14F-4D97-AF65-F5344CB8AC3E}">
        <p14:creationId xmlns:p14="http://schemas.microsoft.com/office/powerpoint/2010/main" xmlns="" val="233059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015F27-5FF7-E9DA-DF1B-4A68E635A0B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F1ED35B3-89B0-37FF-E319-FE6CF24175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6882D864-4FD1-3E15-CB3A-02AECC0469D3}"/>
              </a:ext>
            </a:extLst>
          </p:cNvPr>
          <p:cNvSpPr>
            <a:spLocks noGrp="1"/>
          </p:cNvSpPr>
          <p:nvPr>
            <p:ph type="body" idx="1"/>
          </p:nvPr>
        </p:nvSpPr>
        <p:spPr/>
        <p:txBody>
          <a:bodyPr/>
          <a:lstStyle/>
          <a:p>
            <a:r>
              <a:rPr lang="en-US" b="0" dirty="0" err="1">
                <a:ea typeface="Calibri"/>
                <a:cs typeface="Calibri"/>
              </a:rPr>
              <a:t>Suggesties</a:t>
            </a:r>
            <a:r>
              <a:rPr lang="en-US" b="0" dirty="0">
                <a:ea typeface="Calibri"/>
                <a:cs typeface="Calibri"/>
              </a:rPr>
              <a:t> </a:t>
            </a:r>
            <a:r>
              <a:rPr lang="en-US" b="0" dirty="0" err="1">
                <a:ea typeface="Calibri"/>
                <a:cs typeface="Calibri"/>
              </a:rPr>
              <a:t>voor</a:t>
            </a:r>
            <a:r>
              <a:rPr lang="en-US" b="0" dirty="0">
                <a:ea typeface="Calibri"/>
                <a:cs typeface="Calibri"/>
              </a:rPr>
              <a:t> </a:t>
            </a:r>
            <a:r>
              <a:rPr lang="en-US" b="0" dirty="0" err="1">
                <a:ea typeface="Calibri"/>
                <a:cs typeface="Calibri"/>
              </a:rPr>
              <a:t>verder</a:t>
            </a:r>
            <a:r>
              <a:rPr lang="en-US" b="0" dirty="0">
                <a:ea typeface="Calibri"/>
                <a:cs typeface="Calibri"/>
              </a:rPr>
              <a:t> </a:t>
            </a:r>
            <a:r>
              <a:rPr lang="en-US" b="0" dirty="0" err="1">
                <a:ea typeface="Calibri"/>
                <a:cs typeface="Calibri"/>
              </a:rPr>
              <a:t>lezen</a:t>
            </a:r>
            <a:endParaRPr lang="en-US" b="0" dirty="0">
              <a:ea typeface="Calibri"/>
              <a:cs typeface="Calibri"/>
            </a:endParaRPr>
          </a:p>
        </p:txBody>
      </p:sp>
      <p:sp>
        <p:nvSpPr>
          <p:cNvPr id="4" name="Tijdelijke aanduiding voor dianummer 3">
            <a:extLst>
              <a:ext uri="{FF2B5EF4-FFF2-40B4-BE49-F238E27FC236}">
                <a16:creationId xmlns:a16="http://schemas.microsoft.com/office/drawing/2014/main" xmlns="" id="{622105AB-685E-9310-7AB8-2450CE88A334}"/>
              </a:ext>
            </a:extLst>
          </p:cNvPr>
          <p:cNvSpPr>
            <a:spLocks noGrp="1"/>
          </p:cNvSpPr>
          <p:nvPr>
            <p:ph type="sldNum" sz="quarter" idx="5"/>
          </p:nvPr>
        </p:nvSpPr>
        <p:spPr/>
        <p:txBody>
          <a:bodyPr/>
          <a:lstStyle/>
          <a:p>
            <a:fld id="{F39BF691-AF30-4EE0-9585-A42F908DA907}" type="slidenum">
              <a:rPr lang="nl-NL"/>
              <a:pPr/>
              <a:t>14</a:t>
            </a:fld>
            <a:endParaRPr lang="nl-NL"/>
          </a:p>
        </p:txBody>
      </p:sp>
    </p:spTree>
    <p:extLst>
      <p:ext uri="{BB962C8B-B14F-4D97-AF65-F5344CB8AC3E}">
        <p14:creationId xmlns:p14="http://schemas.microsoft.com/office/powerpoint/2010/main" xmlns="" val="4288676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1" dirty="0">
              <a:ea typeface="Calibri"/>
              <a:cs typeface="Calibri"/>
            </a:endParaRPr>
          </a:p>
        </p:txBody>
      </p:sp>
      <p:sp>
        <p:nvSpPr>
          <p:cNvPr id="4" name="Tijdelijke aanduiding voor dianummer 3"/>
          <p:cNvSpPr>
            <a:spLocks noGrp="1"/>
          </p:cNvSpPr>
          <p:nvPr>
            <p:ph type="sldNum" sz="quarter" idx="5"/>
          </p:nvPr>
        </p:nvSpPr>
        <p:spPr/>
        <p:txBody>
          <a:bodyPr/>
          <a:lstStyle/>
          <a:p>
            <a:fld id="{F39BF691-AF30-4EE0-9585-A42F908DA907}" type="slidenum">
              <a:rPr lang="nl-NL"/>
              <a:pPr/>
              <a:t>15</a:t>
            </a:fld>
            <a:endParaRPr lang="nl-NL"/>
          </a:p>
        </p:txBody>
      </p:sp>
    </p:spTree>
    <p:extLst>
      <p:ext uri="{BB962C8B-B14F-4D97-AF65-F5344CB8AC3E}">
        <p14:creationId xmlns:p14="http://schemas.microsoft.com/office/powerpoint/2010/main" xmlns="" val="201201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FNV-brochure die we deelden: Philomena komt erachter dat mannen en vrouwen op haar school niet gelijk beloond worden. Volgens haar leidinggevende komt dit doordat er een gebrek is aan mannelijke onderwijsassistenten, en de mannen die ze aantrekken hebben al betere salarissen en daardoor een betere onderhandelingspositie. Dus krijgen ze méér. Zij kwam uit het bedrijfsleven en had dit daar meegemaakt, maar had niet door dat dit ook in het onderwijs speelde. Zij dacht dat de cao de leidraad is, en iedereen krijgt waar hij of zij recht op heeft, bovendien draait ze als onderwijsassistent regelmatig een les met veertien leerlingen, onder verantwoordelijkheid van een docent. De leidinggevende stelt in een gesprek ‘dat ze ermee bezig zijn’.</a:t>
            </a:r>
          </a:p>
          <a:p>
            <a:endParaRPr lang="nl-NL" dirty="0"/>
          </a:p>
          <a:p>
            <a:r>
              <a:rPr lang="nl-NL" dirty="0"/>
              <a:t>Zijn er hier mensen die een ervaring willen delen?</a:t>
            </a:r>
          </a:p>
        </p:txBody>
      </p:sp>
      <p:sp>
        <p:nvSpPr>
          <p:cNvPr id="4" name="Tijdelijke aanduiding voor dianummer 3"/>
          <p:cNvSpPr>
            <a:spLocks noGrp="1"/>
          </p:cNvSpPr>
          <p:nvPr>
            <p:ph type="sldNum" sz="quarter" idx="5"/>
          </p:nvPr>
        </p:nvSpPr>
        <p:spPr/>
        <p:txBody>
          <a:bodyPr/>
          <a:lstStyle/>
          <a:p>
            <a:fld id="{184400AA-85EA-439D-96DF-018CE4FF3CAF}" type="slidenum">
              <a:rPr lang="nl-NL" smtClean="0"/>
              <a:pPr/>
              <a:t>2</a:t>
            </a:fld>
            <a:endParaRPr lang="nl-NL"/>
          </a:p>
        </p:txBody>
      </p:sp>
    </p:spTree>
    <p:extLst>
      <p:ext uri="{BB962C8B-B14F-4D97-AF65-F5344CB8AC3E}">
        <p14:creationId xmlns:p14="http://schemas.microsoft.com/office/powerpoint/2010/main" xmlns="" val="40041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44E64DA-6BA2-B187-C694-89B3A45E202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A128C3D2-74A9-B63D-D012-70B6EAC4F2B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3803CAA9-FC08-C305-9A8E-BB2A0A3047A1}"/>
              </a:ext>
            </a:extLst>
          </p:cNvPr>
          <p:cNvSpPr>
            <a:spLocks noGrp="1"/>
          </p:cNvSpPr>
          <p:nvPr>
            <p:ph type="body" idx="1"/>
          </p:nvPr>
        </p:nvSpPr>
        <p:spPr/>
        <p:txBody>
          <a:bodyPr/>
          <a:lstStyle/>
          <a:p>
            <a:r>
              <a:rPr lang="en-US" b="0" dirty="0">
                <a:ea typeface="Calibri"/>
                <a:cs typeface="Calibri"/>
              </a:rPr>
              <a:t>In </a:t>
            </a:r>
            <a:r>
              <a:rPr lang="en-US" b="0" dirty="0" err="1">
                <a:ea typeface="Calibri"/>
                <a:cs typeface="Calibri"/>
              </a:rPr>
              <a:t>aansluiting</a:t>
            </a:r>
            <a:r>
              <a:rPr lang="en-US" b="0" dirty="0">
                <a:ea typeface="Calibri"/>
                <a:cs typeface="Calibri"/>
              </a:rPr>
              <a:t> op de </a:t>
            </a:r>
            <a:r>
              <a:rPr lang="en-US" b="0" dirty="0" err="1">
                <a:ea typeface="Calibri"/>
                <a:cs typeface="Calibri"/>
              </a:rPr>
              <a:t>vorige</a:t>
            </a:r>
            <a:r>
              <a:rPr lang="en-US" b="0" dirty="0">
                <a:ea typeface="Calibri"/>
                <a:cs typeface="Calibri"/>
              </a:rPr>
              <a:t> </a:t>
            </a:r>
            <a:r>
              <a:rPr lang="en-US" b="0" dirty="0" err="1">
                <a:ea typeface="Calibri"/>
                <a:cs typeface="Calibri"/>
              </a:rPr>
              <a:t>dia</a:t>
            </a:r>
            <a:r>
              <a:rPr lang="en-US" b="0" dirty="0">
                <a:ea typeface="Calibri"/>
                <a:cs typeface="Calibri"/>
              </a:rPr>
              <a:t>: de </a:t>
            </a:r>
            <a:r>
              <a:rPr lang="en-US" b="0" dirty="0" err="1">
                <a:ea typeface="Calibri"/>
                <a:cs typeface="Calibri"/>
              </a:rPr>
              <a:t>opstelling</a:t>
            </a:r>
            <a:r>
              <a:rPr lang="en-US" b="0" dirty="0">
                <a:ea typeface="Calibri"/>
                <a:cs typeface="Calibri"/>
              </a:rPr>
              <a:t> van </a:t>
            </a:r>
            <a:r>
              <a:rPr lang="en-US" b="0" dirty="0" err="1">
                <a:ea typeface="Calibri"/>
                <a:cs typeface="Calibri"/>
              </a:rPr>
              <a:t>sommige</a:t>
            </a:r>
            <a:r>
              <a:rPr lang="en-US" b="0" dirty="0">
                <a:ea typeface="Calibri"/>
                <a:cs typeface="Calibri"/>
              </a:rPr>
              <a:t> </a:t>
            </a:r>
            <a:r>
              <a:rPr lang="en-US" b="0" dirty="0" err="1">
                <a:ea typeface="Calibri"/>
                <a:cs typeface="Calibri"/>
              </a:rPr>
              <a:t>leidinggevenden</a:t>
            </a:r>
            <a:r>
              <a:rPr lang="en-US" b="0" dirty="0">
                <a:ea typeface="Calibri"/>
                <a:cs typeface="Calibri"/>
              </a:rPr>
              <a:t> </a:t>
            </a:r>
            <a:r>
              <a:rPr lang="en-US" b="0" dirty="0" err="1">
                <a:ea typeface="Calibri"/>
                <a:cs typeface="Calibri"/>
              </a:rPr>
              <a:t>verbeeld</a:t>
            </a:r>
            <a:r>
              <a:rPr lang="en-US" b="0">
                <a:ea typeface="Calibri"/>
                <a:cs typeface="Calibri"/>
              </a:rPr>
              <a:t> :) </a:t>
            </a:r>
            <a:endParaRPr lang="en-US" b="0" dirty="0">
              <a:ea typeface="Calibri"/>
              <a:cs typeface="Calibri"/>
            </a:endParaRPr>
          </a:p>
        </p:txBody>
      </p:sp>
      <p:sp>
        <p:nvSpPr>
          <p:cNvPr id="4" name="Tijdelijke aanduiding voor dianummer 3">
            <a:extLst>
              <a:ext uri="{FF2B5EF4-FFF2-40B4-BE49-F238E27FC236}">
                <a16:creationId xmlns:a16="http://schemas.microsoft.com/office/drawing/2014/main" xmlns="" id="{C9061FA0-49C4-55FD-BDA3-B116612A1C03}"/>
              </a:ext>
            </a:extLst>
          </p:cNvPr>
          <p:cNvSpPr>
            <a:spLocks noGrp="1"/>
          </p:cNvSpPr>
          <p:nvPr>
            <p:ph type="sldNum" sz="quarter" idx="5"/>
          </p:nvPr>
        </p:nvSpPr>
        <p:spPr/>
        <p:txBody>
          <a:bodyPr/>
          <a:lstStyle/>
          <a:p>
            <a:fld id="{F39BF691-AF30-4EE0-9585-A42F908DA907}" type="slidenum">
              <a:rPr lang="nl-NL"/>
              <a:pPr/>
              <a:t>3</a:t>
            </a:fld>
            <a:endParaRPr lang="nl-NL"/>
          </a:p>
        </p:txBody>
      </p:sp>
    </p:spTree>
    <p:extLst>
      <p:ext uri="{BB962C8B-B14F-4D97-AF65-F5344CB8AC3E}">
        <p14:creationId xmlns:p14="http://schemas.microsoft.com/office/powerpoint/2010/main" xmlns="" val="420946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dirty="0">
                <a:ea typeface="Calibri"/>
                <a:cs typeface="Calibri"/>
              </a:rPr>
              <a:t>Bij de </a:t>
            </a:r>
            <a:r>
              <a:rPr lang="en-US" b="0" dirty="0" err="1">
                <a:ea typeface="Calibri"/>
                <a:cs typeface="Calibri"/>
              </a:rPr>
              <a:t>gecorrigeerde</a:t>
            </a:r>
            <a:r>
              <a:rPr lang="en-US" b="0" dirty="0">
                <a:ea typeface="Calibri"/>
                <a:cs typeface="Calibri"/>
              </a:rPr>
              <a:t> </a:t>
            </a:r>
            <a:r>
              <a:rPr lang="en-US" b="0" dirty="0" err="1">
                <a:ea typeface="Calibri"/>
                <a:cs typeface="Calibri"/>
              </a:rPr>
              <a:t>loonkloof</a:t>
            </a:r>
            <a:r>
              <a:rPr lang="en-US" b="0" dirty="0">
                <a:ea typeface="Calibri"/>
                <a:cs typeface="Calibri"/>
              </a:rPr>
              <a:t> </a:t>
            </a:r>
            <a:r>
              <a:rPr lang="en-US" b="0" dirty="0" err="1">
                <a:ea typeface="Calibri"/>
                <a:cs typeface="Calibri"/>
              </a:rPr>
              <a:t>wordt</a:t>
            </a:r>
            <a:r>
              <a:rPr lang="en-US" b="0" dirty="0">
                <a:ea typeface="Calibri"/>
                <a:cs typeface="Calibri"/>
              </a:rPr>
              <a:t> de </a:t>
            </a:r>
            <a:r>
              <a:rPr lang="en-US" b="0" dirty="0" err="1">
                <a:ea typeface="Calibri"/>
                <a:cs typeface="Calibri"/>
              </a:rPr>
              <a:t>loonkloof</a:t>
            </a:r>
            <a:r>
              <a:rPr lang="en-US" b="0" dirty="0">
                <a:ea typeface="Calibri"/>
                <a:cs typeface="Calibri"/>
              </a:rPr>
              <a:t> </a:t>
            </a:r>
            <a:r>
              <a:rPr lang="en-US" b="0" dirty="0" err="1">
                <a:ea typeface="Calibri"/>
                <a:cs typeface="Calibri"/>
              </a:rPr>
              <a:t>gecorrigeerd</a:t>
            </a:r>
            <a:r>
              <a:rPr lang="en-US" b="0" dirty="0">
                <a:ea typeface="Calibri"/>
                <a:cs typeface="Calibri"/>
              </a:rPr>
              <a:t> </a:t>
            </a:r>
            <a:r>
              <a:rPr lang="en-US" b="0" dirty="0" err="1">
                <a:ea typeface="Calibri"/>
                <a:cs typeface="Calibri"/>
              </a:rPr>
              <a:t>voor</a:t>
            </a:r>
            <a:r>
              <a:rPr lang="en-US" b="0" dirty="0">
                <a:ea typeface="Calibri"/>
                <a:cs typeface="Calibri"/>
              </a:rPr>
              <a:t> </a:t>
            </a:r>
            <a:r>
              <a:rPr lang="en-US" b="0" dirty="0" err="1">
                <a:ea typeface="Calibri"/>
                <a:cs typeface="Calibri"/>
              </a:rPr>
              <a:t>een</a:t>
            </a:r>
            <a:r>
              <a:rPr lang="en-US" b="0" dirty="0">
                <a:ea typeface="Calibri"/>
                <a:cs typeface="Calibri"/>
              </a:rPr>
              <a:t> </a:t>
            </a:r>
            <a:r>
              <a:rPr lang="en-US" b="0" dirty="0" err="1">
                <a:ea typeface="Calibri"/>
                <a:cs typeface="Calibri"/>
              </a:rPr>
              <a:t>twintigtal</a:t>
            </a:r>
            <a:r>
              <a:rPr lang="en-US" b="0" dirty="0">
                <a:ea typeface="Calibri"/>
                <a:cs typeface="Calibri"/>
              </a:rPr>
              <a:t> </a:t>
            </a:r>
            <a:r>
              <a:rPr lang="en-US" b="0" dirty="0" err="1">
                <a:ea typeface="Calibri"/>
                <a:cs typeface="Calibri"/>
              </a:rPr>
              <a:t>kenmerken</a:t>
            </a:r>
            <a:r>
              <a:rPr lang="en-US" b="0" dirty="0">
                <a:ea typeface="Calibri"/>
                <a:cs typeface="Calibri"/>
              </a:rPr>
              <a:t>, </a:t>
            </a:r>
            <a:r>
              <a:rPr lang="en-US" b="0" dirty="0" err="1">
                <a:ea typeface="Calibri"/>
                <a:cs typeface="Calibri"/>
              </a:rPr>
              <a:t>zoals</a:t>
            </a:r>
            <a:r>
              <a:rPr lang="en-US" b="0" dirty="0">
                <a:ea typeface="Calibri"/>
                <a:cs typeface="Calibri"/>
              </a:rPr>
              <a:t> </a:t>
            </a:r>
            <a:r>
              <a:rPr lang="en-US" b="0" dirty="0" err="1">
                <a:ea typeface="Calibri"/>
                <a:cs typeface="Calibri"/>
              </a:rPr>
              <a:t>kenmerken</a:t>
            </a:r>
            <a:r>
              <a:rPr lang="en-US" b="0" dirty="0">
                <a:ea typeface="Calibri"/>
                <a:cs typeface="Calibri"/>
              </a:rPr>
              <a:t> van de </a:t>
            </a:r>
            <a:r>
              <a:rPr lang="en-US" b="0" dirty="0" err="1">
                <a:ea typeface="Calibri"/>
                <a:cs typeface="Calibri"/>
              </a:rPr>
              <a:t>werknemer</a:t>
            </a:r>
            <a:r>
              <a:rPr lang="en-US" b="0" dirty="0">
                <a:ea typeface="Calibri"/>
                <a:cs typeface="Calibri"/>
              </a:rPr>
              <a:t>: </a:t>
            </a:r>
            <a:r>
              <a:rPr lang="en-US" b="0" dirty="0" err="1">
                <a:ea typeface="Calibri"/>
                <a:cs typeface="Calibri"/>
              </a:rPr>
              <a:t>leeftijd</a:t>
            </a:r>
            <a:r>
              <a:rPr lang="en-US" b="0" dirty="0">
                <a:ea typeface="Calibri"/>
                <a:cs typeface="Calibri"/>
              </a:rPr>
              <a:t>, </a:t>
            </a:r>
            <a:r>
              <a:rPr lang="en-US" b="0" dirty="0" err="1">
                <a:ea typeface="Calibri"/>
                <a:cs typeface="Calibri"/>
              </a:rPr>
              <a:t>herkomst</a:t>
            </a:r>
            <a:r>
              <a:rPr lang="en-US" b="0" dirty="0">
                <a:ea typeface="Calibri"/>
                <a:cs typeface="Calibri"/>
              </a:rPr>
              <a:t>, </a:t>
            </a:r>
            <a:r>
              <a:rPr lang="en-US" b="0" dirty="0" err="1">
                <a:ea typeface="Calibri"/>
                <a:cs typeface="Calibri"/>
              </a:rPr>
              <a:t>opleidingsniveau</a:t>
            </a:r>
            <a:r>
              <a:rPr lang="en-US" b="0" dirty="0">
                <a:ea typeface="Calibri"/>
                <a:cs typeface="Calibri"/>
              </a:rPr>
              <a:t>, </a:t>
            </a:r>
            <a:r>
              <a:rPr lang="en-US" b="0" dirty="0" err="1">
                <a:ea typeface="Calibri"/>
                <a:cs typeface="Calibri"/>
              </a:rPr>
              <a:t>onderwijsrichting</a:t>
            </a:r>
            <a:r>
              <a:rPr lang="en-US" b="0" dirty="0">
                <a:ea typeface="Calibri"/>
                <a:cs typeface="Calibri"/>
              </a:rPr>
              <a:t>, </a:t>
            </a:r>
            <a:r>
              <a:rPr lang="en-US" b="0" dirty="0" err="1">
                <a:ea typeface="Calibri"/>
                <a:cs typeface="Calibri"/>
              </a:rPr>
              <a:t>gemiddelde</a:t>
            </a:r>
            <a:r>
              <a:rPr lang="en-US" b="0" dirty="0">
                <a:ea typeface="Calibri"/>
                <a:cs typeface="Calibri"/>
              </a:rPr>
              <a:t> </a:t>
            </a:r>
            <a:r>
              <a:rPr lang="en-US" b="0" dirty="0" err="1">
                <a:ea typeface="Calibri"/>
                <a:cs typeface="Calibri"/>
              </a:rPr>
              <a:t>deeltijdfactor</a:t>
            </a:r>
            <a:r>
              <a:rPr lang="en-US" b="0" dirty="0">
                <a:ea typeface="Calibri"/>
                <a:cs typeface="Calibri"/>
              </a:rPr>
              <a:t> per </a:t>
            </a:r>
            <a:r>
              <a:rPr lang="en-US" b="0" dirty="0" err="1">
                <a:ea typeface="Calibri"/>
                <a:cs typeface="Calibri"/>
              </a:rPr>
              <a:t>maand</a:t>
            </a:r>
            <a:r>
              <a:rPr lang="en-US" b="0" dirty="0">
                <a:ea typeface="Calibri"/>
                <a:cs typeface="Calibri"/>
              </a:rPr>
              <a:t> in de </a:t>
            </a:r>
            <a:r>
              <a:rPr lang="en-US" b="0" dirty="0" err="1">
                <a:ea typeface="Calibri"/>
                <a:cs typeface="Calibri"/>
              </a:rPr>
              <a:t>afgelopen</a:t>
            </a:r>
            <a:r>
              <a:rPr lang="en-US" b="0" dirty="0">
                <a:ea typeface="Calibri"/>
                <a:cs typeface="Calibri"/>
              </a:rPr>
              <a:t> 15 </a:t>
            </a:r>
            <a:r>
              <a:rPr lang="en-US" b="0" dirty="0" err="1">
                <a:ea typeface="Calibri"/>
                <a:cs typeface="Calibri"/>
              </a:rPr>
              <a:t>jaar</a:t>
            </a:r>
            <a:r>
              <a:rPr lang="en-US" b="0" dirty="0">
                <a:ea typeface="Calibri"/>
                <a:cs typeface="Calibri"/>
              </a:rPr>
              <a:t>, </a:t>
            </a:r>
            <a:r>
              <a:rPr lang="en-US" b="0" dirty="0" err="1">
                <a:ea typeface="Calibri"/>
                <a:cs typeface="Calibri"/>
              </a:rPr>
              <a:t>dienstjaren</a:t>
            </a:r>
            <a:r>
              <a:rPr lang="en-US" b="0" dirty="0">
                <a:ea typeface="Calibri"/>
                <a:cs typeface="Calibri"/>
              </a:rPr>
              <a:t> </a:t>
            </a:r>
            <a:r>
              <a:rPr lang="en-US" b="0" dirty="0" err="1">
                <a:ea typeface="Calibri"/>
                <a:cs typeface="Calibri"/>
              </a:rPr>
              <a:t>bij</a:t>
            </a:r>
            <a:r>
              <a:rPr lang="en-US" b="0" dirty="0">
                <a:ea typeface="Calibri"/>
                <a:cs typeface="Calibri"/>
              </a:rPr>
              <a:t> </a:t>
            </a:r>
            <a:r>
              <a:rPr lang="en-US" b="0" dirty="0" err="1">
                <a:ea typeface="Calibri"/>
                <a:cs typeface="Calibri"/>
              </a:rPr>
              <a:t>huidige</a:t>
            </a:r>
            <a:r>
              <a:rPr lang="en-US" b="0" dirty="0">
                <a:ea typeface="Calibri"/>
                <a:cs typeface="Calibri"/>
              </a:rPr>
              <a:t> </a:t>
            </a:r>
            <a:r>
              <a:rPr lang="en-US" b="0" dirty="0" err="1">
                <a:ea typeface="Calibri"/>
                <a:cs typeface="Calibri"/>
              </a:rPr>
              <a:t>werkgever</a:t>
            </a:r>
            <a:r>
              <a:rPr lang="en-US" b="0" dirty="0">
                <a:ea typeface="Calibri"/>
                <a:cs typeface="Calibri"/>
              </a:rPr>
              <a:t>, </a:t>
            </a:r>
            <a:r>
              <a:rPr lang="en-US" b="0" dirty="0" err="1">
                <a:ea typeface="Calibri"/>
                <a:cs typeface="Calibri"/>
              </a:rPr>
              <a:t>loopbaanonderbrekingen</a:t>
            </a:r>
            <a:r>
              <a:rPr lang="en-US" b="0" dirty="0">
                <a:ea typeface="Calibri"/>
                <a:cs typeface="Calibri"/>
              </a:rPr>
              <a:t>, </a:t>
            </a:r>
            <a:r>
              <a:rPr lang="en-US" b="0" dirty="0" err="1">
                <a:ea typeface="Calibri"/>
                <a:cs typeface="Calibri"/>
              </a:rPr>
              <a:t>woonregio</a:t>
            </a:r>
            <a:r>
              <a:rPr lang="en-US" b="0" dirty="0">
                <a:ea typeface="Calibri"/>
                <a:cs typeface="Calibri"/>
              </a:rPr>
              <a:t>, </a:t>
            </a:r>
            <a:r>
              <a:rPr lang="en-US" b="0" dirty="0" err="1">
                <a:ea typeface="Calibri"/>
                <a:cs typeface="Calibri"/>
              </a:rPr>
              <a:t>stedelijkheid</a:t>
            </a:r>
            <a:r>
              <a:rPr lang="en-US" b="0" dirty="0">
                <a:ea typeface="Calibri"/>
                <a:cs typeface="Calibri"/>
              </a:rPr>
              <a:t> </a:t>
            </a:r>
            <a:r>
              <a:rPr lang="en-US" b="0" dirty="0" err="1">
                <a:ea typeface="Calibri"/>
                <a:cs typeface="Calibri"/>
              </a:rPr>
              <a:t>en</a:t>
            </a:r>
            <a:r>
              <a:rPr lang="en-US" b="0" dirty="0">
                <a:ea typeface="Calibri"/>
                <a:cs typeface="Calibri"/>
              </a:rPr>
              <a:t> </a:t>
            </a:r>
            <a:r>
              <a:rPr lang="en-US" b="0" dirty="0" err="1">
                <a:ea typeface="Calibri"/>
                <a:cs typeface="Calibri"/>
              </a:rPr>
              <a:t>woongemeente</a:t>
            </a:r>
            <a:r>
              <a:rPr lang="en-US" b="0" dirty="0">
                <a:ea typeface="Calibri"/>
                <a:cs typeface="Calibri"/>
              </a:rPr>
              <a:t>. </a:t>
            </a:r>
            <a:r>
              <a:rPr lang="en-US" b="0" dirty="0" err="1">
                <a:ea typeface="Calibri"/>
                <a:cs typeface="Calibri"/>
              </a:rPr>
              <a:t>Kenmerken</a:t>
            </a:r>
            <a:r>
              <a:rPr lang="en-US" b="0" dirty="0">
                <a:ea typeface="Calibri"/>
                <a:cs typeface="Calibri"/>
              </a:rPr>
              <a:t> van de </a:t>
            </a:r>
            <a:r>
              <a:rPr lang="en-US" b="0" dirty="0" err="1">
                <a:ea typeface="Calibri"/>
                <a:cs typeface="Calibri"/>
              </a:rPr>
              <a:t>werkgever</a:t>
            </a:r>
            <a:r>
              <a:rPr lang="en-US" b="0" dirty="0">
                <a:ea typeface="Calibri"/>
                <a:cs typeface="Calibri"/>
              </a:rPr>
              <a:t>: </a:t>
            </a:r>
            <a:r>
              <a:rPr lang="en-US" b="0" dirty="0" err="1">
                <a:ea typeface="Calibri"/>
                <a:cs typeface="Calibri"/>
              </a:rPr>
              <a:t>bedrijfstak</a:t>
            </a:r>
            <a:r>
              <a:rPr lang="en-US" b="0" dirty="0">
                <a:ea typeface="Calibri"/>
                <a:cs typeface="Calibri"/>
              </a:rPr>
              <a:t> </a:t>
            </a:r>
            <a:r>
              <a:rPr lang="en-US" b="0" dirty="0" err="1">
                <a:ea typeface="Calibri"/>
                <a:cs typeface="Calibri"/>
              </a:rPr>
              <a:t>en</a:t>
            </a:r>
            <a:r>
              <a:rPr lang="en-US" b="0" dirty="0">
                <a:ea typeface="Calibri"/>
                <a:cs typeface="Calibri"/>
              </a:rPr>
              <a:t> </a:t>
            </a:r>
            <a:r>
              <a:rPr lang="en-US" b="0" dirty="0" err="1">
                <a:ea typeface="Calibri"/>
                <a:cs typeface="Calibri"/>
              </a:rPr>
              <a:t>aantal</a:t>
            </a:r>
            <a:r>
              <a:rPr lang="en-US" b="0" dirty="0">
                <a:ea typeface="Calibri"/>
                <a:cs typeface="Calibri"/>
              </a:rPr>
              <a:t> </a:t>
            </a:r>
            <a:r>
              <a:rPr lang="en-US" b="0" dirty="0" err="1">
                <a:ea typeface="Calibri"/>
                <a:cs typeface="Calibri"/>
              </a:rPr>
              <a:t>werkzame</a:t>
            </a:r>
            <a:r>
              <a:rPr lang="en-US" b="0" dirty="0">
                <a:ea typeface="Calibri"/>
                <a:cs typeface="Calibri"/>
              </a:rPr>
              <a:t> </a:t>
            </a:r>
            <a:r>
              <a:rPr lang="en-US" b="0" dirty="0" err="1">
                <a:ea typeface="Calibri"/>
                <a:cs typeface="Calibri"/>
              </a:rPr>
              <a:t>personen</a:t>
            </a:r>
            <a:r>
              <a:rPr lang="en-US" b="0" dirty="0">
                <a:ea typeface="Calibri"/>
                <a:cs typeface="Calibri"/>
              </a:rPr>
              <a:t> in de </a:t>
            </a:r>
            <a:r>
              <a:rPr lang="en-US" b="0" dirty="0" err="1">
                <a:ea typeface="Calibri"/>
                <a:cs typeface="Calibri"/>
              </a:rPr>
              <a:t>organisatie</a:t>
            </a:r>
            <a:r>
              <a:rPr lang="en-US" b="0" dirty="0">
                <a:ea typeface="Calibri"/>
                <a:cs typeface="Calibri"/>
              </a:rPr>
              <a:t>. En </a:t>
            </a:r>
            <a:r>
              <a:rPr lang="en-US" b="0" dirty="0" err="1">
                <a:ea typeface="Calibri"/>
                <a:cs typeface="Calibri"/>
              </a:rPr>
              <a:t>kenmerken</a:t>
            </a:r>
            <a:r>
              <a:rPr lang="en-US" b="0" dirty="0">
                <a:ea typeface="Calibri"/>
                <a:cs typeface="Calibri"/>
              </a:rPr>
              <a:t> van de </a:t>
            </a:r>
            <a:r>
              <a:rPr lang="en-US" b="0" dirty="0" err="1">
                <a:ea typeface="Calibri"/>
                <a:cs typeface="Calibri"/>
              </a:rPr>
              <a:t>baan</a:t>
            </a:r>
            <a:r>
              <a:rPr lang="en-US" b="0" dirty="0">
                <a:ea typeface="Calibri"/>
                <a:cs typeface="Calibri"/>
              </a:rPr>
              <a:t>: </a:t>
            </a:r>
            <a:r>
              <a:rPr lang="en-US" b="0" dirty="0" err="1">
                <a:ea typeface="Calibri"/>
                <a:cs typeface="Calibri"/>
              </a:rPr>
              <a:t>beroepsniveau</a:t>
            </a:r>
            <a:r>
              <a:rPr lang="en-US" b="0" dirty="0">
                <a:ea typeface="Calibri"/>
                <a:cs typeface="Calibri"/>
              </a:rPr>
              <a:t>, </a:t>
            </a:r>
            <a:r>
              <a:rPr lang="en-US" b="0" dirty="0" err="1">
                <a:ea typeface="Calibri"/>
                <a:cs typeface="Calibri"/>
              </a:rPr>
              <a:t>beroepsrichting</a:t>
            </a:r>
            <a:r>
              <a:rPr lang="en-US" b="0" dirty="0">
                <a:ea typeface="Calibri"/>
                <a:cs typeface="Calibri"/>
              </a:rPr>
              <a:t>, contract </a:t>
            </a:r>
            <a:r>
              <a:rPr lang="en-US" b="0" dirty="0" err="1">
                <a:ea typeface="Calibri"/>
                <a:cs typeface="Calibri"/>
              </a:rPr>
              <a:t>voor</a:t>
            </a:r>
            <a:r>
              <a:rPr lang="en-US" b="0" dirty="0">
                <a:ea typeface="Calibri"/>
                <a:cs typeface="Calibri"/>
              </a:rPr>
              <a:t> </a:t>
            </a:r>
            <a:r>
              <a:rPr lang="en-US" b="0" dirty="0" err="1">
                <a:ea typeface="Calibri"/>
                <a:cs typeface="Calibri"/>
              </a:rPr>
              <a:t>bepaalde</a:t>
            </a:r>
            <a:r>
              <a:rPr lang="en-US" b="0" dirty="0">
                <a:ea typeface="Calibri"/>
                <a:cs typeface="Calibri"/>
              </a:rPr>
              <a:t> of </a:t>
            </a:r>
            <a:r>
              <a:rPr lang="en-US" b="0" dirty="0" err="1">
                <a:ea typeface="Calibri"/>
                <a:cs typeface="Calibri"/>
              </a:rPr>
              <a:t>onbepaade</a:t>
            </a:r>
            <a:r>
              <a:rPr lang="en-US" b="0" dirty="0">
                <a:ea typeface="Calibri"/>
                <a:cs typeface="Calibri"/>
              </a:rPr>
              <a:t> </a:t>
            </a:r>
            <a:r>
              <a:rPr lang="en-US" b="0" dirty="0" err="1">
                <a:ea typeface="Calibri"/>
                <a:cs typeface="Calibri"/>
              </a:rPr>
              <a:t>tijd</a:t>
            </a:r>
            <a:r>
              <a:rPr lang="en-US" b="0" dirty="0">
                <a:ea typeface="Calibri"/>
                <a:cs typeface="Calibri"/>
              </a:rPr>
              <a:t>, </a:t>
            </a:r>
            <a:r>
              <a:rPr lang="en-US" b="0" dirty="0" err="1">
                <a:ea typeface="Calibri"/>
                <a:cs typeface="Calibri"/>
              </a:rPr>
              <a:t>voltijd</a:t>
            </a:r>
            <a:r>
              <a:rPr lang="en-US" b="0" dirty="0">
                <a:ea typeface="Calibri"/>
                <a:cs typeface="Calibri"/>
              </a:rPr>
              <a:t>/</a:t>
            </a:r>
            <a:r>
              <a:rPr lang="en-US" b="0" dirty="0" err="1">
                <a:ea typeface="Calibri"/>
                <a:cs typeface="Calibri"/>
              </a:rPr>
              <a:t>deeltijd</a:t>
            </a:r>
            <a:r>
              <a:rPr lang="en-US" b="0" dirty="0">
                <a:ea typeface="Calibri"/>
                <a:cs typeface="Calibri"/>
              </a:rPr>
              <a:t>, </a:t>
            </a:r>
            <a:r>
              <a:rPr lang="en-US" b="0" dirty="0" err="1">
                <a:ea typeface="Calibri"/>
                <a:cs typeface="Calibri"/>
              </a:rPr>
              <a:t>soort</a:t>
            </a:r>
            <a:r>
              <a:rPr lang="en-US" b="0" dirty="0">
                <a:ea typeface="Calibri"/>
                <a:cs typeface="Calibri"/>
              </a:rPr>
              <a:t> </a:t>
            </a:r>
            <a:r>
              <a:rPr lang="en-US" b="0" dirty="0" err="1">
                <a:ea typeface="Calibri"/>
                <a:cs typeface="Calibri"/>
              </a:rPr>
              <a:t>arbeidsrelatie</a:t>
            </a:r>
            <a:r>
              <a:rPr lang="en-US" b="0" dirty="0">
                <a:ea typeface="Calibri"/>
                <a:cs typeface="Calibri"/>
              </a:rPr>
              <a:t>, </a:t>
            </a:r>
            <a:r>
              <a:rPr lang="en-US" b="0" dirty="0" err="1">
                <a:ea typeface="Calibri"/>
                <a:cs typeface="Calibri"/>
              </a:rPr>
              <a:t>leidinggevende</a:t>
            </a:r>
            <a:r>
              <a:rPr lang="en-US" b="0" dirty="0">
                <a:ea typeface="Calibri"/>
                <a:cs typeface="Calibri"/>
              </a:rPr>
              <a:t> </a:t>
            </a:r>
            <a:r>
              <a:rPr lang="en-US" b="0" dirty="0" err="1">
                <a:ea typeface="Calibri"/>
                <a:cs typeface="Calibri"/>
              </a:rPr>
              <a:t>functie</a:t>
            </a:r>
            <a:r>
              <a:rPr lang="en-US" b="0" dirty="0">
                <a:ea typeface="Calibri"/>
                <a:cs typeface="Calibri"/>
              </a:rPr>
              <a:t>. In </a:t>
            </a:r>
            <a:r>
              <a:rPr lang="en-US" b="0" dirty="0" err="1">
                <a:ea typeface="Calibri"/>
                <a:cs typeface="Calibri"/>
              </a:rPr>
              <a:t>een</a:t>
            </a:r>
            <a:r>
              <a:rPr lang="en-US" b="0" dirty="0">
                <a:ea typeface="Calibri"/>
                <a:cs typeface="Calibri"/>
              </a:rPr>
              <a:t> </a:t>
            </a:r>
            <a:r>
              <a:rPr lang="en-US" b="0" dirty="0" err="1">
                <a:ea typeface="Calibri"/>
                <a:cs typeface="Calibri"/>
              </a:rPr>
              <a:t>analyse</a:t>
            </a:r>
            <a:r>
              <a:rPr lang="en-US" b="0" dirty="0">
                <a:ea typeface="Calibri"/>
                <a:cs typeface="Calibri"/>
              </a:rPr>
              <a:t> </a:t>
            </a:r>
            <a:r>
              <a:rPr lang="en-US" b="0" dirty="0" err="1">
                <a:ea typeface="Calibri"/>
                <a:cs typeface="Calibri"/>
              </a:rPr>
              <a:t>wordt</a:t>
            </a:r>
            <a:r>
              <a:rPr lang="en-US" b="0" dirty="0">
                <a:ea typeface="Calibri"/>
                <a:cs typeface="Calibri"/>
              </a:rPr>
              <a:t> </a:t>
            </a:r>
            <a:r>
              <a:rPr lang="en-US" b="0" dirty="0" err="1">
                <a:ea typeface="Calibri"/>
                <a:cs typeface="Calibri"/>
              </a:rPr>
              <a:t>gekeken</a:t>
            </a:r>
            <a:r>
              <a:rPr lang="en-US" b="0" dirty="0">
                <a:ea typeface="Calibri"/>
                <a:cs typeface="Calibri"/>
              </a:rPr>
              <a:t> in </a:t>
            </a:r>
            <a:r>
              <a:rPr lang="en-US" b="0" dirty="0" err="1">
                <a:ea typeface="Calibri"/>
                <a:cs typeface="Calibri"/>
              </a:rPr>
              <a:t>welke</a:t>
            </a:r>
            <a:r>
              <a:rPr lang="en-US" b="0" dirty="0">
                <a:ea typeface="Calibri"/>
                <a:cs typeface="Calibri"/>
              </a:rPr>
              <a:t> mate </a:t>
            </a:r>
            <a:r>
              <a:rPr lang="en-US" b="0" dirty="0" err="1">
                <a:ea typeface="Calibri"/>
                <a:cs typeface="Calibri"/>
              </a:rPr>
              <a:t>geslacht</a:t>
            </a:r>
            <a:r>
              <a:rPr lang="en-US" b="0" dirty="0">
                <a:ea typeface="Calibri"/>
                <a:cs typeface="Calibri"/>
              </a:rPr>
              <a:t> </a:t>
            </a:r>
            <a:r>
              <a:rPr lang="en-US" b="0" dirty="0" err="1">
                <a:ea typeface="Calibri"/>
                <a:cs typeface="Calibri"/>
              </a:rPr>
              <a:t>nog</a:t>
            </a:r>
            <a:r>
              <a:rPr lang="en-US" b="0" dirty="0">
                <a:ea typeface="Calibri"/>
                <a:cs typeface="Calibri"/>
              </a:rPr>
              <a:t> </a:t>
            </a:r>
            <a:r>
              <a:rPr lang="en-US" b="0" dirty="0" err="1">
                <a:ea typeface="Calibri"/>
                <a:cs typeface="Calibri"/>
              </a:rPr>
              <a:t>een</a:t>
            </a:r>
            <a:r>
              <a:rPr lang="en-US" b="0" dirty="0">
                <a:ea typeface="Calibri"/>
                <a:cs typeface="Calibri"/>
              </a:rPr>
              <a:t> </a:t>
            </a:r>
            <a:r>
              <a:rPr lang="en-US" b="0" dirty="0" err="1">
                <a:ea typeface="Calibri"/>
                <a:cs typeface="Calibri"/>
              </a:rPr>
              <a:t>rol</a:t>
            </a:r>
            <a:r>
              <a:rPr lang="en-US" b="0" dirty="0">
                <a:ea typeface="Calibri"/>
                <a:cs typeface="Calibri"/>
              </a:rPr>
              <a:t> </a:t>
            </a:r>
            <a:r>
              <a:rPr lang="en-US" b="0" dirty="0" err="1">
                <a:ea typeface="Calibri"/>
                <a:cs typeface="Calibri"/>
              </a:rPr>
              <a:t>speelt</a:t>
            </a:r>
            <a:r>
              <a:rPr lang="en-US" b="0" dirty="0">
                <a:ea typeface="Calibri"/>
                <a:cs typeface="Calibri"/>
              </a:rPr>
              <a:t> </a:t>
            </a:r>
            <a:r>
              <a:rPr lang="en-US" b="0" dirty="0" err="1">
                <a:ea typeface="Calibri"/>
                <a:cs typeface="Calibri"/>
              </a:rPr>
              <a:t>als</a:t>
            </a:r>
            <a:r>
              <a:rPr lang="en-US" b="0" dirty="0">
                <a:ea typeface="Calibri"/>
                <a:cs typeface="Calibri"/>
              </a:rPr>
              <a:t> </a:t>
            </a:r>
            <a:r>
              <a:rPr lang="en-US" b="0" dirty="0" err="1">
                <a:ea typeface="Calibri"/>
                <a:cs typeface="Calibri"/>
              </a:rPr>
              <a:t>gecorrigeerd</a:t>
            </a:r>
            <a:r>
              <a:rPr lang="en-US" b="0" dirty="0">
                <a:ea typeface="Calibri"/>
                <a:cs typeface="Calibri"/>
              </a:rPr>
              <a:t> </a:t>
            </a:r>
            <a:r>
              <a:rPr lang="en-US" b="0" dirty="0" err="1">
                <a:ea typeface="Calibri"/>
                <a:cs typeface="Calibri"/>
              </a:rPr>
              <a:t>wordt</a:t>
            </a:r>
            <a:r>
              <a:rPr lang="en-US" b="0" dirty="0">
                <a:ea typeface="Calibri"/>
                <a:cs typeface="Calibri"/>
              </a:rPr>
              <a:t> </a:t>
            </a:r>
            <a:r>
              <a:rPr lang="en-US" b="0" dirty="0" err="1">
                <a:ea typeface="Calibri"/>
                <a:cs typeface="Calibri"/>
              </a:rPr>
              <a:t>voor</a:t>
            </a:r>
            <a:r>
              <a:rPr lang="en-US" b="0" dirty="0">
                <a:ea typeface="Calibri"/>
                <a:cs typeface="Calibri"/>
              </a:rPr>
              <a:t> </a:t>
            </a:r>
            <a:r>
              <a:rPr lang="en-US" b="0" dirty="0" err="1">
                <a:ea typeface="Calibri"/>
                <a:cs typeface="Calibri"/>
              </a:rPr>
              <a:t>deze</a:t>
            </a:r>
            <a:r>
              <a:rPr lang="en-US" b="0" dirty="0">
                <a:ea typeface="Calibri"/>
                <a:cs typeface="Calibri"/>
              </a:rPr>
              <a:t> </a:t>
            </a:r>
            <a:r>
              <a:rPr lang="en-US" b="0" dirty="0" err="1">
                <a:ea typeface="Calibri"/>
                <a:cs typeface="Calibri"/>
              </a:rPr>
              <a:t>factoren</a:t>
            </a:r>
            <a:r>
              <a:rPr lang="en-US" b="0" dirty="0">
                <a:ea typeface="Calibri"/>
                <a:cs typeface="Calibri"/>
              </a:rPr>
              <a:t>.</a:t>
            </a:r>
          </a:p>
          <a:p>
            <a:endParaRPr lang="en-US" b="0" dirty="0">
              <a:ea typeface="Calibri"/>
              <a:cs typeface="Calibri"/>
            </a:endParaRPr>
          </a:p>
        </p:txBody>
      </p:sp>
      <p:sp>
        <p:nvSpPr>
          <p:cNvPr id="4" name="Tijdelijke aanduiding voor dianummer 3"/>
          <p:cNvSpPr>
            <a:spLocks noGrp="1"/>
          </p:cNvSpPr>
          <p:nvPr>
            <p:ph type="sldNum" sz="quarter" idx="5"/>
          </p:nvPr>
        </p:nvSpPr>
        <p:spPr/>
        <p:txBody>
          <a:bodyPr/>
          <a:lstStyle/>
          <a:p>
            <a:fld id="{F39BF691-AF30-4EE0-9585-A42F908DA907}" type="slidenum">
              <a:rPr lang="nl-NL"/>
              <a:pPr/>
              <a:t>4</a:t>
            </a:fld>
            <a:endParaRPr lang="nl-NL"/>
          </a:p>
        </p:txBody>
      </p:sp>
    </p:spTree>
    <p:extLst>
      <p:ext uri="{BB962C8B-B14F-4D97-AF65-F5344CB8AC3E}">
        <p14:creationId xmlns:p14="http://schemas.microsoft.com/office/powerpoint/2010/main" xmlns="" val="162541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79355D-BF3D-996A-A962-9C0100C1FCE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D0BC946C-7F4C-4A76-F382-8F0048A823B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79F9D0D3-82C3-86E4-92AE-2C75893518C3}"/>
              </a:ext>
            </a:extLst>
          </p:cNvPr>
          <p:cNvSpPr>
            <a:spLocks noGrp="1"/>
          </p:cNvSpPr>
          <p:nvPr>
            <p:ph type="body" idx="1"/>
          </p:nvPr>
        </p:nvSpPr>
        <p:spPr/>
        <p:txBody>
          <a:bodyPr/>
          <a:lstStyle/>
          <a:p>
            <a:r>
              <a:rPr lang="en-US" b="0" dirty="0" err="1">
                <a:ea typeface="Calibri"/>
                <a:cs typeface="Calibri"/>
              </a:rPr>
              <a:t>Eerst</a:t>
            </a:r>
            <a:r>
              <a:rPr lang="en-US" b="0" dirty="0">
                <a:ea typeface="Calibri"/>
                <a:cs typeface="Calibri"/>
              </a:rPr>
              <a:t> </a:t>
            </a:r>
            <a:r>
              <a:rPr lang="en-US" b="0" dirty="0" err="1">
                <a:ea typeface="Calibri"/>
                <a:cs typeface="Calibri"/>
              </a:rPr>
              <a:t>filmpje</a:t>
            </a:r>
            <a:r>
              <a:rPr lang="en-US" b="0" dirty="0">
                <a:ea typeface="Calibri"/>
                <a:cs typeface="Calibri"/>
              </a:rPr>
              <a:t> over </a:t>
            </a:r>
            <a:r>
              <a:rPr lang="en-US" b="0" dirty="0" err="1">
                <a:ea typeface="Calibri"/>
                <a:cs typeface="Calibri"/>
              </a:rPr>
              <a:t>genderstereotypen</a:t>
            </a:r>
            <a:r>
              <a:rPr lang="en-US" b="0" dirty="0">
                <a:ea typeface="Calibri"/>
                <a:cs typeface="Calibri"/>
              </a:rPr>
              <a:t>: </a:t>
            </a:r>
            <a:r>
              <a:rPr lang="en-US" b="0" dirty="0" err="1">
                <a:ea typeface="Calibri"/>
                <a:cs typeface="Calibri"/>
              </a:rPr>
              <a:t>zie</a:t>
            </a:r>
            <a:r>
              <a:rPr lang="en-US" b="0" dirty="0">
                <a:ea typeface="Calibri"/>
                <a:cs typeface="Calibri"/>
              </a:rPr>
              <a:t> </a:t>
            </a:r>
            <a:r>
              <a:rPr lang="en-US" b="0" dirty="0" err="1">
                <a:ea typeface="Calibri"/>
                <a:cs typeface="Calibri"/>
              </a:rPr>
              <a:t>volgende</a:t>
            </a:r>
            <a:r>
              <a:rPr lang="en-US" b="0" dirty="0">
                <a:ea typeface="Calibri"/>
                <a:cs typeface="Calibri"/>
              </a:rPr>
              <a:t> dia.</a:t>
            </a:r>
          </a:p>
          <a:p>
            <a:endParaRPr lang="en-US" b="0" dirty="0">
              <a:ea typeface="Calibri"/>
              <a:cs typeface="Calibri"/>
            </a:endParaRPr>
          </a:p>
          <a:p>
            <a:r>
              <a:rPr lang="en-US" b="0" dirty="0">
                <a:ea typeface="Calibri"/>
                <a:cs typeface="Calibri"/>
              </a:rPr>
              <a:t>Na </a:t>
            </a:r>
            <a:r>
              <a:rPr lang="en-US" b="0" dirty="0" err="1">
                <a:ea typeface="Calibri"/>
                <a:cs typeface="Calibri"/>
              </a:rPr>
              <a:t>filmpje</a:t>
            </a:r>
            <a:r>
              <a:rPr lang="en-US" b="0" dirty="0">
                <a:ea typeface="Calibri"/>
                <a:cs typeface="Calibri"/>
              </a:rPr>
              <a:t>: </a:t>
            </a:r>
            <a:r>
              <a:rPr lang="en-US" b="0" dirty="0" err="1">
                <a:ea typeface="Calibri"/>
                <a:cs typeface="Calibri"/>
              </a:rPr>
              <a:t>genderstereotypen</a:t>
            </a:r>
            <a:r>
              <a:rPr lang="en-US" b="0" dirty="0">
                <a:ea typeface="Calibri"/>
                <a:cs typeface="Calibri"/>
              </a:rPr>
              <a:t> </a:t>
            </a:r>
            <a:r>
              <a:rPr lang="en-US" b="0" dirty="0" err="1">
                <a:ea typeface="Calibri"/>
                <a:cs typeface="Calibri"/>
              </a:rPr>
              <a:t>zijn</a:t>
            </a:r>
            <a:r>
              <a:rPr lang="en-US" b="0" dirty="0">
                <a:ea typeface="Calibri"/>
                <a:cs typeface="Calibri"/>
              </a:rPr>
              <a:t> </a:t>
            </a:r>
            <a:r>
              <a:rPr lang="en-US" b="0" dirty="0" err="1">
                <a:ea typeface="Calibri"/>
                <a:cs typeface="Calibri"/>
              </a:rPr>
              <a:t>dus</a:t>
            </a:r>
            <a:r>
              <a:rPr lang="en-US" b="0" dirty="0">
                <a:ea typeface="Calibri"/>
                <a:cs typeface="Calibri"/>
              </a:rPr>
              <a:t> </a:t>
            </a:r>
            <a:r>
              <a:rPr lang="en-US" b="0" dirty="0" err="1">
                <a:ea typeface="Calibri"/>
                <a:cs typeface="Calibri"/>
              </a:rPr>
              <a:t>i</a:t>
            </a:r>
            <a:r>
              <a:rPr lang="nl-NL" b="0" dirty="0" err="1"/>
              <a:t>deeën</a:t>
            </a:r>
            <a:r>
              <a:rPr lang="nl-NL" b="0" dirty="0"/>
              <a:t> over hoe mannen en vrouwen zich horen te gedragen. In Nederland zijn deze ideeën vaak traditioneel en berusten op stereotiepe denkbeelden. Zoals: mannen werken en vrouwen zorgen. Of dat mannen natuurlijke leiders, ambitieus, assertief, atletisch en dominant zijn. En dat vrouwen juist affectief, naïef, vrolijk en gezellig, meelevend, gevoelig, vriendelijke en loyaal zijn.</a:t>
            </a:r>
          </a:p>
          <a:p>
            <a:endParaRPr lang="nl-NL" b="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00" dirty="0">
                <a:effectLst/>
                <a:latin typeface="+mn-lt"/>
                <a:ea typeface="Aptos" panose="020B0004020202020204" pitchFamily="34" charset="0"/>
                <a:cs typeface="Arial" panose="020B0604020202020204" pitchFamily="34" charset="0"/>
              </a:rPr>
              <a:t>Uit de Emancipatiemonitor 2024 blijkt dat de helft van de ouders met</a:t>
            </a:r>
            <a:r>
              <a:rPr lang="nl-NL" sz="1200" kern="100" dirty="0">
                <a:solidFill>
                  <a:srgbClr val="091D23"/>
                </a:solidFill>
                <a:effectLst/>
                <a:latin typeface="+mn-lt"/>
                <a:ea typeface="Yu Gothic" panose="020B0400000000000000" pitchFamily="34" charset="-128"/>
                <a:cs typeface="Arial" panose="020B0604020202020204" pitchFamily="34" charset="0"/>
              </a:rPr>
              <a:t> minderjarige kinderen aangeeft werk en zorg gelijk te willen verdelen, maar in de praktijk lukt dit maar bij 9 procent. Verder zegt 48 procent van de ouders dat de man meer werkt en de vrouw een groter deel van de zorg op zich neemt, terwijl 13 procent dat als gewenst ziet (CBS, 2024). </a:t>
            </a:r>
            <a:r>
              <a:rPr lang="nl-NL" b="0" i="0" dirty="0">
                <a:solidFill>
                  <a:srgbClr val="091D23"/>
                </a:solidFill>
                <a:effectLst/>
                <a:latin typeface="+mn-lt"/>
              </a:rPr>
              <a:t>Hoewel vrouwen meer voor de kinderen zorgen, vindt het merendeel niet dat vrouwen geschikter zijn om kleine kinderen op te voeden dan mannen. Mannen hebben die mening overigens wel vaker dan vrouwen: 36 procent van de mannen van 16 jaar of ouder is het (helemaal) eens met de stelling dat een vrouw geschikter is om kleine kinderen op te voeden dan een man, terwijl 16 procent van de vrouwen het hiermee eens is.</a:t>
            </a:r>
            <a:endParaRPr lang="nl-NL" sz="1200" kern="100" dirty="0">
              <a:effectLst/>
              <a:latin typeface="+mn-lt"/>
              <a:ea typeface="Aptos" panose="020B0004020202020204" pitchFamily="34" charset="0"/>
              <a:cs typeface="Arial" panose="020B0604020202020204" pitchFamily="34" charset="0"/>
            </a:endParaRPr>
          </a:p>
          <a:p>
            <a:endParaRPr lang="nl-NL" sz="1200" b="0" dirty="0">
              <a:latin typeface="+mn-lt"/>
              <a:ea typeface="Calibri"/>
              <a:cs typeface="Calibri"/>
            </a:endParaRPr>
          </a:p>
          <a:p>
            <a:r>
              <a:rPr lang="nl-NL" sz="1200" dirty="0">
                <a:effectLst/>
                <a:latin typeface="+mn-lt"/>
                <a:ea typeface="Aptos" panose="020B0004020202020204" pitchFamily="34" charset="0"/>
                <a:cs typeface="Arial" panose="020B0604020202020204" pitchFamily="34" charset="0"/>
              </a:rPr>
              <a:t>In het rapport </a:t>
            </a:r>
            <a:r>
              <a:rPr lang="nl-NL" sz="1200" i="1" dirty="0">
                <a:effectLst/>
                <a:latin typeface="+mn-lt"/>
                <a:ea typeface="Aptos" panose="020B0004020202020204" pitchFamily="34" charset="0"/>
                <a:cs typeface="Arial" panose="020B0604020202020204" pitchFamily="34" charset="0"/>
              </a:rPr>
              <a:t>Vrij om te kiezen? </a:t>
            </a:r>
            <a:r>
              <a:rPr lang="nl-NL" sz="1200" dirty="0">
                <a:effectLst/>
                <a:latin typeface="+mn-lt"/>
                <a:ea typeface="Aptos" panose="020B0004020202020204" pitchFamily="34" charset="0"/>
                <a:cs typeface="Arial" panose="020B0604020202020204" pitchFamily="34" charset="0"/>
              </a:rPr>
              <a:t>laten we zien dat genderstereotypen al gestalte krijgen in het onderwijs, jongens en meisjes zijn geneigd te kiezen voor genderstereotype school­loopbanen. Deze leiden op tot genderstereotype beroepen. De arbeidsmarkt is zo inge­richt dat in bepaalde sectoren, zoals zorg en onderwijs, meer in deeltijd wordt gewerkt dan in bijvoorbeeld de technische sectoren, waar fulltime werken eerder de norm is. Vroege genderstereotype keuzes in het leven werken zo door in het latere leven: als er een kindje op komst is, is de aanstaande moeder waarschijnlijk degene die – nog meer – in deeltijd gaat werken en meer zorgtaken op zich neemt, van vaders is bekend dat zij eerder meer dan minder uren gaan werken </a:t>
            </a:r>
            <a:r>
              <a:rPr lang="nl-NL" sz="1200">
                <a:effectLst/>
                <a:latin typeface="+mn-lt"/>
                <a:ea typeface="Aptos" panose="020B0004020202020204" pitchFamily="34" charset="0"/>
                <a:cs typeface="Arial" panose="020B0604020202020204" pitchFamily="34" charset="0"/>
              </a:rPr>
              <a:t>(Atria-rapport </a:t>
            </a:r>
            <a:r>
              <a:rPr lang="nl-NL" sz="1200" dirty="0">
                <a:effectLst/>
                <a:latin typeface="+mn-lt"/>
                <a:ea typeface="Aptos" panose="020B0004020202020204" pitchFamily="34" charset="0"/>
                <a:cs typeface="Arial" panose="020B0604020202020204" pitchFamily="34" charset="0"/>
              </a:rPr>
              <a:t>Vrij om te kiezen, Thijs e.a. 2022)</a:t>
            </a:r>
          </a:p>
          <a:p>
            <a:endParaRPr lang="nl-NL" sz="1200" kern="100" dirty="0">
              <a:effectLst/>
              <a:latin typeface="+mn-lt"/>
              <a:ea typeface="Aptos" panose="020B0004020202020204" pitchFamily="34" charset="0"/>
              <a:cs typeface="Arial" panose="020B0604020202020204" pitchFamily="34" charset="0"/>
            </a:endParaRPr>
          </a:p>
          <a:p>
            <a:r>
              <a:rPr lang="nl-NL" sz="1200" kern="100" dirty="0">
                <a:solidFill>
                  <a:srgbClr val="091D23"/>
                </a:solidFill>
                <a:effectLst/>
                <a:latin typeface="+mn-lt"/>
                <a:ea typeface="Yu Gothic" panose="020B0400000000000000" pitchFamily="34" charset="-128"/>
                <a:cs typeface="Arial" panose="020B0604020202020204" pitchFamily="34" charset="0"/>
              </a:rPr>
              <a:t>Het zijn jongvolwassen mannen die zich op het gebied van werken, zorgen en leren meer laten leiden door genderstereotypen en genderrolopvattingen dan jongvolwassen vrouwen.</a:t>
            </a:r>
          </a:p>
          <a:p>
            <a:endParaRPr lang="nl-NL" sz="1200" kern="100" dirty="0">
              <a:solidFill>
                <a:srgbClr val="091D23"/>
              </a:solidFill>
              <a:effectLst/>
              <a:latin typeface="+mn-lt"/>
              <a:ea typeface="Yu Gothic" panose="020B0400000000000000" pitchFamily="34" charset="-128"/>
              <a:cs typeface="Arial" panose="020B0604020202020204" pitchFamily="34" charset="0"/>
            </a:endParaRPr>
          </a:p>
          <a:p>
            <a:pPr>
              <a:lnSpc>
                <a:spcPct val="100000"/>
              </a:lnSpc>
              <a:spcAft>
                <a:spcPts val="800"/>
              </a:spcAft>
            </a:pPr>
            <a:r>
              <a:rPr lang="nl-NL" sz="1200" kern="100" dirty="0">
                <a:effectLst/>
                <a:latin typeface="+mn-lt"/>
                <a:ea typeface="Aptos" panose="020B0004020202020204" pitchFamily="34" charset="0"/>
                <a:cs typeface="Times New Roman" panose="02020603050405020304" pitchFamily="18" charset="0"/>
              </a:rPr>
              <a:t>Is de taakverdeling dan in steen </a:t>
            </a:r>
            <a:r>
              <a:rPr lang="nl-NL" sz="1200" kern="100" dirty="0" err="1">
                <a:effectLst/>
                <a:latin typeface="+mn-lt"/>
                <a:ea typeface="Aptos" panose="020B0004020202020204" pitchFamily="34" charset="0"/>
                <a:cs typeface="Times New Roman" panose="02020603050405020304" pitchFamily="18" charset="0"/>
              </a:rPr>
              <a:t>gebijteld</a:t>
            </a:r>
            <a:r>
              <a:rPr lang="nl-NL" sz="1200" kern="100" dirty="0">
                <a:effectLst/>
                <a:latin typeface="+mn-lt"/>
                <a:ea typeface="Aptos" panose="020B0004020202020204" pitchFamily="34" charset="0"/>
                <a:cs typeface="Times New Roman" panose="02020603050405020304" pitchFamily="18" charset="0"/>
              </a:rPr>
              <a:t>? Uit onderzoek van Atria en Bureau Omlo over de taakverdeling tijdens de coronacrisis, blijkt dat bijna alle vaders uit ons onderzoek tijdens de lockdowns meer zijn gaan zorgen en opvoeden. Soms kwam dat omdat het werk afnam of stilviel en soms omdat met thuiswerken het betaald werk flexibeler te combineren was met zorg en opvoeding. Zo kregen zij meer mee van wat zich thuis allemaal afspeelde. Moeders, daarentegen, blijven vaak verantwoordelijk voor de planning van het gezinsleven en het huishouden. De conclusie was dan ook dat vaders weliswaar meer zorgden, maar dat moeders bleven managen (Omlo et al., 2021). </a:t>
            </a:r>
          </a:p>
          <a:p>
            <a:pPr>
              <a:lnSpc>
                <a:spcPct val="100000"/>
              </a:lnSpc>
              <a:spcAft>
                <a:spcPts val="800"/>
              </a:spcAft>
            </a:pPr>
            <a:r>
              <a:rPr lang="nl-NL" sz="1200" kern="100" dirty="0">
                <a:effectLst/>
                <a:latin typeface="+mn-lt"/>
                <a:ea typeface="Aptos" panose="020B0004020202020204" pitchFamily="34" charset="0"/>
                <a:cs typeface="Times New Roman" panose="02020603050405020304" pitchFamily="18" charset="0"/>
              </a:rPr>
              <a:t> </a:t>
            </a:r>
          </a:p>
          <a:p>
            <a:pPr>
              <a:lnSpc>
                <a:spcPct val="100000"/>
              </a:lnSpc>
              <a:spcAft>
                <a:spcPts val="800"/>
              </a:spcAft>
            </a:pPr>
            <a:r>
              <a:rPr lang="nl-NL" sz="1200" kern="100" dirty="0">
                <a:effectLst/>
                <a:latin typeface="+mn-lt"/>
                <a:ea typeface="Aptos" panose="020B0004020202020204" pitchFamily="34" charset="0"/>
                <a:cs typeface="Times New Roman" panose="02020603050405020304" pitchFamily="18" charset="0"/>
              </a:rPr>
              <a:t>Over het algemeen pakte thuiswerken voor vaders ook positiever uit dan voor moeders. Veel vaders met kinderen tot en met 12 jaar zagen hun werk-privébalans verbeteren, ter­wijl moeders met kinderen in die leeftijd dit niet ervaarden. Ook werden vaders tijdens het thuiswerken minder vaak gestoord dan moeders. Dit kwam ook omdat vaders vaker een aparte werkkamer hadden.  Moeders pasten hun werkdagen meer aan dan vaders,  zij werkten vaker in de avonden en weekenden (</a:t>
            </a:r>
            <a:r>
              <a:rPr lang="nl-NL" sz="1200" kern="100" dirty="0" err="1">
                <a:effectLst/>
                <a:latin typeface="+mn-lt"/>
                <a:ea typeface="Aptos" panose="020B0004020202020204" pitchFamily="34" charset="0"/>
                <a:cs typeface="Times New Roman" panose="02020603050405020304" pitchFamily="18" charset="0"/>
              </a:rPr>
              <a:t>factsheet</a:t>
            </a:r>
            <a:r>
              <a:rPr lang="nl-NL" sz="1200" kern="100" dirty="0">
                <a:effectLst/>
                <a:latin typeface="+mn-lt"/>
                <a:ea typeface="Aptos" panose="020B0004020202020204" pitchFamily="34" charset="0"/>
                <a:cs typeface="Times New Roman" panose="02020603050405020304" pitchFamily="18" charset="0"/>
              </a:rPr>
              <a:t> Atria, Doorten en Hehenkamp, 2021).  </a:t>
            </a:r>
          </a:p>
          <a:p>
            <a:pPr>
              <a:lnSpc>
                <a:spcPct val="100000"/>
              </a:lnSpc>
              <a:spcAft>
                <a:spcPts val="800"/>
              </a:spcAft>
            </a:pPr>
            <a:r>
              <a:rPr lang="nl-NL" sz="1200" kern="100" dirty="0">
                <a:effectLst/>
                <a:latin typeface="+mn-lt"/>
                <a:ea typeface="Aptos" panose="020B0004020202020204" pitchFamily="34" charset="0"/>
                <a:cs typeface="Times New Roman" panose="02020603050405020304" pitchFamily="18" charset="0"/>
              </a:rPr>
              <a:t> </a:t>
            </a:r>
          </a:p>
          <a:p>
            <a:pPr>
              <a:lnSpc>
                <a:spcPct val="100000"/>
              </a:lnSpc>
              <a:spcAft>
                <a:spcPts val="800"/>
              </a:spcAft>
            </a:pPr>
            <a:r>
              <a:rPr lang="nl-NL" sz="1200" kern="100" dirty="0">
                <a:effectLst/>
                <a:latin typeface="+mn-lt"/>
                <a:ea typeface="Aptos" panose="020B0004020202020204" pitchFamily="34" charset="0"/>
                <a:cs typeface="Times New Roman" panose="02020603050405020304" pitchFamily="18" charset="0"/>
              </a:rPr>
              <a:t>Dat moeders het gevoel hebben ‘altijd aan te staan’ is te verklaren door de zoge­naamde </a:t>
            </a:r>
            <a:r>
              <a:rPr lang="nl-NL" sz="1200" i="1" kern="100" dirty="0">
                <a:effectLst/>
                <a:latin typeface="+mn-lt"/>
                <a:ea typeface="Aptos" panose="020B0004020202020204" pitchFamily="34" charset="0"/>
                <a:cs typeface="Times New Roman" panose="02020603050405020304" pitchFamily="18" charset="0"/>
              </a:rPr>
              <a:t>derde shift. </a:t>
            </a:r>
            <a:r>
              <a:rPr lang="nl-NL" sz="1200" kern="100" dirty="0">
                <a:effectLst/>
                <a:latin typeface="+mn-lt"/>
                <a:ea typeface="Aptos" panose="020B0004020202020204" pitchFamily="34" charset="0"/>
                <a:cs typeface="Times New Roman" panose="02020603050405020304" pitchFamily="18" charset="0"/>
              </a:rPr>
              <a:t>Waar de eerste shift verwijst naar betaald werk buitenshuis en de tweede shift naar onbetaald werk in en om het huis, slaat de derde shift op datgene wat het gezin in praktische, sociale en emotionele zin nodig heeft. Moeders voelen zich hier vaker dan vaders verantwoordelijk voor, wat een sterke druk op hen legt (</a:t>
            </a:r>
            <a:r>
              <a:rPr lang="nl-NL" sz="1200" kern="100" dirty="0" err="1">
                <a:effectLst/>
                <a:latin typeface="+mn-lt"/>
                <a:ea typeface="Aptos" panose="020B0004020202020204" pitchFamily="34" charset="0"/>
                <a:cs typeface="Times New Roman" panose="02020603050405020304" pitchFamily="18" charset="0"/>
              </a:rPr>
              <a:t>factsheet</a:t>
            </a:r>
            <a:r>
              <a:rPr lang="nl-NL" sz="1200" kern="100" dirty="0">
                <a:effectLst/>
                <a:latin typeface="+mn-lt"/>
                <a:ea typeface="Aptos" panose="020B0004020202020204" pitchFamily="34" charset="0"/>
                <a:cs typeface="Times New Roman" panose="02020603050405020304" pitchFamily="18" charset="0"/>
              </a:rPr>
              <a:t> Atria, Doorten en Hehenkamp, 2021) .  </a:t>
            </a:r>
          </a:p>
          <a:p>
            <a:pPr>
              <a:lnSpc>
                <a:spcPct val="100000"/>
              </a:lnSpc>
              <a:spcAft>
                <a:spcPts val="800"/>
              </a:spcAft>
            </a:pPr>
            <a:endParaRPr lang="nl-NL" sz="1200" kern="100" dirty="0">
              <a:effectLst/>
              <a:latin typeface="+mn-lt"/>
              <a:ea typeface="Aptos" panose="020B0004020202020204" pitchFamily="34" charset="0"/>
              <a:cs typeface="Times New Roman" panose="02020603050405020304" pitchFamily="18" charset="0"/>
            </a:endParaRPr>
          </a:p>
          <a:p>
            <a:pPr marL="0" indent="0">
              <a:buFontTx/>
              <a:buNone/>
            </a:pPr>
            <a:endParaRPr lang="nl-NL" dirty="0"/>
          </a:p>
          <a:p>
            <a:endParaRPr lang="en-US" sz="1200" b="0" dirty="0">
              <a:latin typeface="+mn-lt"/>
              <a:ea typeface="Calibri"/>
              <a:cs typeface="Calibri"/>
            </a:endParaRPr>
          </a:p>
        </p:txBody>
      </p:sp>
      <p:sp>
        <p:nvSpPr>
          <p:cNvPr id="4" name="Tijdelijke aanduiding voor dianummer 3">
            <a:extLst>
              <a:ext uri="{FF2B5EF4-FFF2-40B4-BE49-F238E27FC236}">
                <a16:creationId xmlns:a16="http://schemas.microsoft.com/office/drawing/2014/main" xmlns="" id="{B3AD06DF-6051-4B52-47C3-F9B55233EF2B}"/>
              </a:ext>
            </a:extLst>
          </p:cNvPr>
          <p:cNvSpPr>
            <a:spLocks noGrp="1"/>
          </p:cNvSpPr>
          <p:nvPr>
            <p:ph type="sldNum" sz="quarter" idx="5"/>
          </p:nvPr>
        </p:nvSpPr>
        <p:spPr/>
        <p:txBody>
          <a:bodyPr/>
          <a:lstStyle/>
          <a:p>
            <a:fld id="{F39BF691-AF30-4EE0-9585-A42F908DA907}" type="slidenum">
              <a:rPr lang="nl-NL"/>
              <a:pPr/>
              <a:t>5</a:t>
            </a:fld>
            <a:endParaRPr lang="nl-NL"/>
          </a:p>
        </p:txBody>
      </p:sp>
    </p:spTree>
    <p:extLst>
      <p:ext uri="{BB962C8B-B14F-4D97-AF65-F5344CB8AC3E}">
        <p14:creationId xmlns:p14="http://schemas.microsoft.com/office/powerpoint/2010/main" xmlns="" val="164902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over genderstereotypen</a:t>
            </a:r>
          </a:p>
        </p:txBody>
      </p:sp>
      <p:sp>
        <p:nvSpPr>
          <p:cNvPr id="4" name="Tijdelijke aanduiding voor dianummer 3"/>
          <p:cNvSpPr>
            <a:spLocks noGrp="1"/>
          </p:cNvSpPr>
          <p:nvPr>
            <p:ph type="sldNum" sz="quarter" idx="5"/>
          </p:nvPr>
        </p:nvSpPr>
        <p:spPr/>
        <p:txBody>
          <a:bodyPr/>
          <a:lstStyle/>
          <a:p>
            <a:fld id="{184400AA-85EA-439D-96DF-018CE4FF3CAF}" type="slidenum">
              <a:rPr lang="nl-NL" smtClean="0"/>
              <a:pPr/>
              <a:t>6</a:t>
            </a:fld>
            <a:endParaRPr lang="nl-NL"/>
          </a:p>
        </p:txBody>
      </p:sp>
    </p:spTree>
    <p:extLst>
      <p:ext uri="{BB962C8B-B14F-4D97-AF65-F5344CB8AC3E}">
        <p14:creationId xmlns:p14="http://schemas.microsoft.com/office/powerpoint/2010/main" xmlns="" val="256811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B6054E-F513-AE34-E446-775663720A8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BDDCBB23-F9AD-EA05-720C-8E58DF9BCD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53BEDF0E-3188-A9AD-2D5D-69125A19AD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91D23"/>
                </a:solidFill>
                <a:effectLst/>
                <a:latin typeface="+mn-lt"/>
              </a:rPr>
              <a:t>Waarom is aandacht voor de loonkloof en de onderliggende mechanismen belangrijk? Het is belangrijk omdat het gaat over financiële onafhankelijkheid en economische zelfstandigheid van vrouwen. Wat wordt daaronder verstaan?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091D2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91D23"/>
                </a:solidFill>
                <a:effectLst/>
                <a:latin typeface="+mn-lt"/>
              </a:rPr>
              <a:t>De grens voor economische zelfstandigheid gaat uit van een inkomensminimum voor een alleenstaande (dit is netto het bijstandsniveau (1 200 euro per maand in 2023). Om ook met kinderen te kunnen rondkomen, hanteert de overheid een tweede maat voor het meten van de vordering van het emancipatiebeleid: financiële onafhankelijkheid (zie OCW, 2022). Daarbij ligt de drempelwaarde hoger: het netto verdiende inkomen moet minstens het minimumloon (1 720 euro per maand in 2023) bedragen. Het aandeel financieel onafhankelijke vrouwen en mannen is uiteraard lager dan het aandeel economisch zelfstandigen.</a:t>
            </a:r>
            <a:endParaRPr lang="nl-NL" sz="1200" dirty="0">
              <a:effectLst/>
              <a:latin typeface="+mn-lt"/>
              <a:ea typeface="Aptos" panose="020B0004020202020204" pitchFamily="34" charset="0"/>
              <a:cs typeface="Times New Roman" panose="02020603050405020304" pitchFamily="18" charset="0"/>
            </a:endParaRPr>
          </a:p>
          <a:p>
            <a:endParaRPr lang="nl-NL" sz="1200" dirty="0">
              <a:effectLst/>
              <a:latin typeface="+mn-lt"/>
              <a:ea typeface="Aptos" panose="020B0004020202020204" pitchFamily="34" charset="0"/>
              <a:cs typeface="Times New Roman" panose="02020603050405020304" pitchFamily="18" charset="0"/>
            </a:endParaRPr>
          </a:p>
          <a:p>
            <a:r>
              <a:rPr lang="nl-NL" sz="1200" dirty="0">
                <a:effectLst/>
                <a:latin typeface="+mn-lt"/>
                <a:ea typeface="Aptos" panose="020B0004020202020204" pitchFamily="34" charset="0"/>
                <a:cs typeface="Times New Roman" panose="02020603050405020304" pitchFamily="18" charset="0"/>
              </a:rPr>
              <a:t>Het CBS constateert dat 7 op de 10 vrouwen economisch zelfstandig zijn, ervan uit­gaande dat zij minimaal bijstandsniveau verdienen. Van deze 1 200 euro netto per maand (bijstandsniveau) is in de huidige tijd ons inziens echter nauwelijks rond te komen. We vinden dat dit probleem op zichzelf ook aandacht behoeft. In de Kamerbrief Emancipatie van staatssecretaris Paul wordt (terecht) aandacht gevraagd voor stereotype rolpatronen die het vanzelfsprekend maken dat vrouwen degenen zijn die in deeltijd werken en meer zorgtaken op zich nemen: “dit kan een belemmering zijn voor bestaanszekerheid en economische zelfstandigheid van vrouwen” (Kamerbrief Emancipatie, p.4). Ook met het oog op de tekorten op de arbeidsmarkt vraagt de staatssecretaris aandacht voor het doorbreken van genderstereotypen.</a:t>
            </a:r>
          </a:p>
          <a:p>
            <a:endParaRPr lang="nl-NL" sz="1200" b="0" dirty="0">
              <a:effectLst/>
              <a:latin typeface="+mn-lt"/>
              <a:ea typeface="Calibri"/>
              <a:cs typeface="Times New Roman" panose="02020603050405020304" pitchFamily="18" charset="0"/>
            </a:endParaRPr>
          </a:p>
          <a:p>
            <a:r>
              <a:rPr lang="nl-NL" sz="1200" b="0" dirty="0">
                <a:effectLst/>
                <a:latin typeface="+mn-lt"/>
                <a:ea typeface="Calibri"/>
                <a:cs typeface="Times New Roman" panose="02020603050405020304" pitchFamily="18" charset="0"/>
              </a:rPr>
              <a:t>Daarnaast is er een gelaagd, paradoxaal en wederkerig verband met partnergeweld. Gelaagd omdat er </a:t>
            </a:r>
            <a:r>
              <a:rPr lang="nl-NL" sz="1200" b="0" dirty="0" err="1">
                <a:effectLst/>
                <a:latin typeface="+mn-lt"/>
                <a:ea typeface="Calibri"/>
                <a:cs typeface="Times New Roman" panose="02020603050405020304" pitchFamily="18" charset="0"/>
              </a:rPr>
              <a:t>zook</a:t>
            </a:r>
            <a:r>
              <a:rPr lang="nl-NL" sz="1200" b="0" dirty="0">
                <a:effectLst/>
                <a:latin typeface="+mn-lt"/>
                <a:ea typeface="Calibri"/>
                <a:cs typeface="Times New Roman" panose="02020603050405020304" pitchFamily="18" charset="0"/>
              </a:rPr>
              <a:t> veel niet-economische factoren een rol kunnen spelen. Paradoxaal omdat het hebben van betaald werk zowel een beschermende factor als ook een risicofactor kan zijn. Wederkerig omdat er sprake kan zijn van economisch geweld, waarbij de partner de dusdanig controlerend optreedt dat van financiële onafhankelijkheid geen sprake is.</a:t>
            </a:r>
            <a:endParaRPr lang="en-US" sz="1200" b="0" dirty="0">
              <a:latin typeface="+mn-lt"/>
              <a:ea typeface="Calibri"/>
              <a:cs typeface="Calibri"/>
            </a:endParaRPr>
          </a:p>
        </p:txBody>
      </p:sp>
      <p:sp>
        <p:nvSpPr>
          <p:cNvPr id="4" name="Tijdelijke aanduiding voor dianummer 3">
            <a:extLst>
              <a:ext uri="{FF2B5EF4-FFF2-40B4-BE49-F238E27FC236}">
                <a16:creationId xmlns:a16="http://schemas.microsoft.com/office/drawing/2014/main" xmlns="" id="{BB61522A-3687-1446-14EC-D81C333AAF0B}"/>
              </a:ext>
            </a:extLst>
          </p:cNvPr>
          <p:cNvSpPr>
            <a:spLocks noGrp="1"/>
          </p:cNvSpPr>
          <p:nvPr>
            <p:ph type="sldNum" sz="quarter" idx="5"/>
          </p:nvPr>
        </p:nvSpPr>
        <p:spPr/>
        <p:txBody>
          <a:bodyPr/>
          <a:lstStyle/>
          <a:p>
            <a:fld id="{F39BF691-AF30-4EE0-9585-A42F908DA907}" type="slidenum">
              <a:rPr lang="nl-NL"/>
              <a:pPr/>
              <a:t>7</a:t>
            </a:fld>
            <a:endParaRPr lang="nl-NL"/>
          </a:p>
        </p:txBody>
      </p:sp>
    </p:spTree>
    <p:extLst>
      <p:ext uri="{BB962C8B-B14F-4D97-AF65-F5344CB8AC3E}">
        <p14:creationId xmlns:p14="http://schemas.microsoft.com/office/powerpoint/2010/main" xmlns="" val="288527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05DFF2-0C80-6C93-F49D-BB2D5359818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5E20CA6F-D9CD-8C7C-5D55-5ADF0940CD6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1D2FDA85-C8E0-7CF6-4008-93D95CFD72B5}"/>
              </a:ext>
            </a:extLst>
          </p:cNvPr>
          <p:cNvSpPr>
            <a:spLocks noGrp="1"/>
          </p:cNvSpPr>
          <p:nvPr>
            <p:ph type="body" idx="1"/>
          </p:nvPr>
        </p:nvSpPr>
        <p:spPr/>
        <p:txBody>
          <a:bodyPr/>
          <a:lstStyle/>
          <a:p>
            <a:r>
              <a:rPr lang="en-US" b="0" dirty="0">
                <a:ea typeface="Calibri"/>
                <a:cs typeface="Calibri"/>
              </a:rPr>
              <a:t>Atria </a:t>
            </a:r>
            <a:r>
              <a:rPr lang="en-US" b="0" dirty="0" err="1">
                <a:ea typeface="Calibri"/>
                <a:cs typeface="Calibri"/>
              </a:rPr>
              <a:t>participeert</a:t>
            </a:r>
            <a:r>
              <a:rPr lang="en-US" b="0" dirty="0">
                <a:ea typeface="Calibri"/>
                <a:cs typeface="Calibri"/>
              </a:rPr>
              <a:t> met </a:t>
            </a:r>
            <a:r>
              <a:rPr lang="en-US" b="0" dirty="0" err="1">
                <a:ea typeface="Calibri"/>
                <a:cs typeface="Calibri"/>
              </a:rPr>
              <a:t>een</a:t>
            </a:r>
            <a:r>
              <a:rPr lang="en-US" b="0" dirty="0">
                <a:ea typeface="Calibri"/>
                <a:cs typeface="Calibri"/>
              </a:rPr>
              <a:t> </a:t>
            </a:r>
            <a:r>
              <a:rPr lang="en-US" b="0" dirty="0" err="1">
                <a:ea typeface="Calibri"/>
                <a:cs typeface="Calibri"/>
              </a:rPr>
              <a:t>aantal</a:t>
            </a:r>
            <a:r>
              <a:rPr lang="en-US" b="0" dirty="0">
                <a:ea typeface="Calibri"/>
                <a:cs typeface="Calibri"/>
              </a:rPr>
              <a:t> </a:t>
            </a:r>
            <a:r>
              <a:rPr lang="en-US" b="0" dirty="0" err="1">
                <a:ea typeface="Calibri"/>
                <a:cs typeface="Calibri"/>
              </a:rPr>
              <a:t>andere</a:t>
            </a:r>
            <a:r>
              <a:rPr lang="en-US" b="0" dirty="0">
                <a:ea typeface="Calibri"/>
                <a:cs typeface="Calibri"/>
              </a:rPr>
              <a:t> partners </a:t>
            </a:r>
            <a:r>
              <a:rPr lang="en-US" b="0" dirty="0" err="1">
                <a:ea typeface="Calibri"/>
                <a:cs typeface="Calibri"/>
              </a:rPr>
              <a:t>zoals</a:t>
            </a:r>
            <a:r>
              <a:rPr lang="en-US" b="0" dirty="0">
                <a:ea typeface="Calibri"/>
                <a:cs typeface="Calibri"/>
              </a:rPr>
              <a:t> WOMEN INC. in het </a:t>
            </a:r>
            <a:r>
              <a:rPr lang="en-US" b="0" dirty="0" err="1">
                <a:ea typeface="Calibri"/>
                <a:cs typeface="Calibri"/>
              </a:rPr>
              <a:t>programma</a:t>
            </a:r>
            <a:r>
              <a:rPr lang="en-US" b="0" dirty="0">
                <a:ea typeface="Calibri"/>
                <a:cs typeface="Calibri"/>
              </a:rPr>
              <a:t> Economische Veerkracht van Vrouwen. Daar </a:t>
            </a:r>
            <a:r>
              <a:rPr lang="en-US" b="0" dirty="0" err="1">
                <a:ea typeface="Calibri"/>
                <a:cs typeface="Calibri"/>
              </a:rPr>
              <a:t>denken</a:t>
            </a:r>
            <a:r>
              <a:rPr lang="en-US" b="0" dirty="0">
                <a:ea typeface="Calibri"/>
                <a:cs typeface="Calibri"/>
              </a:rPr>
              <a:t> we </a:t>
            </a:r>
            <a:r>
              <a:rPr lang="en-US" b="0" dirty="0" err="1">
                <a:ea typeface="Calibri"/>
                <a:cs typeface="Calibri"/>
              </a:rPr>
              <a:t>na</a:t>
            </a:r>
            <a:r>
              <a:rPr lang="en-US" b="0" dirty="0">
                <a:ea typeface="Calibri"/>
                <a:cs typeface="Calibri"/>
              </a:rPr>
              <a:t> over hoe het </a:t>
            </a:r>
            <a:r>
              <a:rPr lang="en-US" b="0" dirty="0" err="1">
                <a:ea typeface="Calibri"/>
                <a:cs typeface="Calibri"/>
              </a:rPr>
              <a:t>systeem</a:t>
            </a:r>
            <a:r>
              <a:rPr lang="en-US" b="0" dirty="0">
                <a:ea typeface="Calibri"/>
                <a:cs typeface="Calibri"/>
              </a:rPr>
              <a:t> </a:t>
            </a:r>
            <a:r>
              <a:rPr lang="en-US" b="0" dirty="0" err="1">
                <a:ea typeface="Calibri"/>
                <a:cs typeface="Calibri"/>
              </a:rPr>
              <a:t>kan</a:t>
            </a:r>
            <a:r>
              <a:rPr lang="en-US" b="0" dirty="0">
                <a:ea typeface="Calibri"/>
                <a:cs typeface="Calibri"/>
              </a:rPr>
              <a:t> </a:t>
            </a:r>
            <a:r>
              <a:rPr lang="en-US" b="0" dirty="0" err="1">
                <a:ea typeface="Calibri"/>
                <a:cs typeface="Calibri"/>
              </a:rPr>
              <a:t>veranderen</a:t>
            </a:r>
            <a:r>
              <a:rPr lang="en-US" b="0" dirty="0">
                <a:ea typeface="Calibri"/>
                <a:cs typeface="Calibri"/>
              </a:rPr>
              <a:t>. Nu </a:t>
            </a:r>
            <a:r>
              <a:rPr lang="en-US" b="0" dirty="0" err="1">
                <a:ea typeface="Calibri"/>
                <a:cs typeface="Calibri"/>
              </a:rPr>
              <a:t>wordt</a:t>
            </a:r>
            <a:r>
              <a:rPr lang="en-US" b="0" dirty="0">
                <a:ea typeface="Calibri"/>
                <a:cs typeface="Calibri"/>
              </a:rPr>
              <a:t> </a:t>
            </a:r>
            <a:r>
              <a:rPr lang="en-US" b="0" dirty="0" err="1">
                <a:ea typeface="Calibri"/>
                <a:cs typeface="Calibri"/>
              </a:rPr>
              <a:t>nog</a:t>
            </a:r>
            <a:r>
              <a:rPr lang="en-US" b="0" dirty="0">
                <a:ea typeface="Calibri"/>
                <a:cs typeface="Calibri"/>
              </a:rPr>
              <a:t> </a:t>
            </a:r>
            <a:r>
              <a:rPr lang="en-US" b="0" dirty="0" err="1">
                <a:ea typeface="Calibri"/>
                <a:cs typeface="Calibri"/>
              </a:rPr>
              <a:t>te</a:t>
            </a:r>
            <a:r>
              <a:rPr lang="en-US" b="0" dirty="0">
                <a:ea typeface="Calibri"/>
                <a:cs typeface="Calibri"/>
              </a:rPr>
              <a:t> </a:t>
            </a:r>
            <a:r>
              <a:rPr lang="en-US" b="0" dirty="0" err="1">
                <a:ea typeface="Calibri"/>
                <a:cs typeface="Calibri"/>
              </a:rPr>
              <a:t>vaak</a:t>
            </a:r>
            <a:r>
              <a:rPr lang="en-US" b="0" dirty="0">
                <a:ea typeface="Calibri"/>
                <a:cs typeface="Calibri"/>
              </a:rPr>
              <a:t> </a:t>
            </a:r>
            <a:r>
              <a:rPr lang="en-US" b="0" dirty="0" err="1">
                <a:ea typeface="Calibri"/>
                <a:cs typeface="Calibri"/>
              </a:rPr>
              <a:t>uitgegaan</a:t>
            </a:r>
            <a:r>
              <a:rPr lang="en-US" b="0" dirty="0">
                <a:ea typeface="Calibri"/>
                <a:cs typeface="Calibri"/>
              </a:rPr>
              <a:t> van de </a:t>
            </a:r>
            <a:r>
              <a:rPr lang="en-US" b="0" dirty="0" err="1">
                <a:ea typeface="Calibri"/>
                <a:cs typeface="Calibri"/>
              </a:rPr>
              <a:t>vrouwen</a:t>
            </a:r>
            <a:r>
              <a:rPr lang="en-US" b="0" dirty="0">
                <a:ea typeface="Calibri"/>
                <a:cs typeface="Calibri"/>
              </a:rPr>
              <a:t> </a:t>
            </a:r>
            <a:r>
              <a:rPr lang="en-US" b="0" dirty="0" err="1">
                <a:ea typeface="Calibri"/>
                <a:cs typeface="Calibri"/>
              </a:rPr>
              <a:t>zelf</a:t>
            </a:r>
            <a:r>
              <a:rPr lang="en-US" b="0" dirty="0">
                <a:ea typeface="Calibri"/>
                <a:cs typeface="Calibri"/>
              </a:rPr>
              <a:t>, maar om </a:t>
            </a:r>
            <a:r>
              <a:rPr lang="en-US" b="0" dirty="0" err="1">
                <a:ea typeface="Calibri"/>
                <a:cs typeface="Calibri"/>
              </a:rPr>
              <a:t>echt</a:t>
            </a:r>
            <a:r>
              <a:rPr lang="en-US" b="0" dirty="0">
                <a:ea typeface="Calibri"/>
                <a:cs typeface="Calibri"/>
              </a:rPr>
              <a:t> </a:t>
            </a:r>
            <a:r>
              <a:rPr lang="en-US" b="0" dirty="0" err="1">
                <a:ea typeface="Calibri"/>
                <a:cs typeface="Calibri"/>
              </a:rPr>
              <a:t>iets</a:t>
            </a:r>
            <a:r>
              <a:rPr lang="en-US" b="0" dirty="0">
                <a:ea typeface="Calibri"/>
                <a:cs typeface="Calibri"/>
              </a:rPr>
              <a:t> </a:t>
            </a:r>
            <a:r>
              <a:rPr lang="en-US" b="0" dirty="0" err="1">
                <a:ea typeface="Calibri"/>
                <a:cs typeface="Calibri"/>
              </a:rPr>
              <a:t>te</a:t>
            </a:r>
            <a:r>
              <a:rPr lang="en-US" b="0" dirty="0">
                <a:ea typeface="Calibri"/>
                <a:cs typeface="Calibri"/>
              </a:rPr>
              <a:t> </a:t>
            </a:r>
            <a:r>
              <a:rPr lang="en-US" b="0" dirty="0" err="1">
                <a:ea typeface="Calibri"/>
                <a:cs typeface="Calibri"/>
              </a:rPr>
              <a:t>bereiken</a:t>
            </a:r>
            <a:r>
              <a:rPr lang="en-US" b="0" dirty="0">
                <a:ea typeface="Calibri"/>
                <a:cs typeface="Calibri"/>
              </a:rPr>
              <a:t> </a:t>
            </a:r>
            <a:r>
              <a:rPr lang="en-US" b="0" dirty="0" err="1">
                <a:ea typeface="Calibri"/>
                <a:cs typeface="Calibri"/>
              </a:rPr>
              <a:t>moeten</a:t>
            </a:r>
            <a:r>
              <a:rPr lang="en-US" b="0" dirty="0">
                <a:ea typeface="Calibri"/>
                <a:cs typeface="Calibri"/>
              </a:rPr>
              <a:t> we het </a:t>
            </a:r>
            <a:r>
              <a:rPr lang="en-US" b="0" dirty="0" err="1">
                <a:ea typeface="Calibri"/>
                <a:cs typeface="Calibri"/>
              </a:rPr>
              <a:t>systeem</a:t>
            </a:r>
            <a:r>
              <a:rPr lang="en-US" b="0" dirty="0">
                <a:ea typeface="Calibri"/>
                <a:cs typeface="Calibri"/>
              </a:rPr>
              <a:t> </a:t>
            </a:r>
            <a:r>
              <a:rPr lang="en-US" b="0" dirty="0" err="1">
                <a:ea typeface="Calibri"/>
                <a:cs typeface="Calibri"/>
              </a:rPr>
              <a:t>veranderen</a:t>
            </a:r>
            <a:r>
              <a:rPr lang="en-US" b="0" dirty="0">
                <a:ea typeface="Calibri"/>
                <a:cs typeface="Calibri"/>
              </a:rPr>
              <a:t>: </a:t>
            </a:r>
            <a:r>
              <a:rPr lang="en-US" b="0" dirty="0" err="1">
                <a:ea typeface="Calibri"/>
                <a:cs typeface="Calibri"/>
              </a:rPr>
              <a:t>dus</a:t>
            </a:r>
            <a:r>
              <a:rPr lang="en-US" b="0" dirty="0">
                <a:ea typeface="Calibri"/>
                <a:cs typeface="Calibri"/>
              </a:rPr>
              <a:t> </a:t>
            </a:r>
            <a:r>
              <a:rPr lang="en-US" b="0" i="1" dirty="0">
                <a:ea typeface="Calibri"/>
                <a:cs typeface="Calibri"/>
              </a:rPr>
              <a:t>fix the system, not the women</a:t>
            </a:r>
            <a:r>
              <a:rPr lang="en-US" b="0" dirty="0">
                <a:ea typeface="Calibri"/>
                <a:cs typeface="Calibri"/>
              </a:rPr>
              <a:t>.</a:t>
            </a:r>
          </a:p>
          <a:p>
            <a:endParaRPr lang="en-US" b="0" dirty="0">
              <a:ea typeface="Calibri"/>
              <a:cs typeface="Calibri"/>
            </a:endParaRPr>
          </a:p>
          <a:p>
            <a:r>
              <a:rPr lang="en-US" b="0" dirty="0" err="1">
                <a:ea typeface="Calibri"/>
                <a:cs typeface="Calibri"/>
              </a:rPr>
              <a:t>Voorbeelden</a:t>
            </a:r>
            <a:r>
              <a:rPr lang="en-US" b="0" dirty="0">
                <a:ea typeface="Calibri"/>
                <a:cs typeface="Calibri"/>
              </a:rPr>
              <a:t> van het </a:t>
            </a:r>
            <a:r>
              <a:rPr lang="en-US" b="0" dirty="0" err="1">
                <a:ea typeface="Calibri"/>
                <a:cs typeface="Calibri"/>
              </a:rPr>
              <a:t>veranderen</a:t>
            </a:r>
            <a:r>
              <a:rPr lang="en-US" b="0" dirty="0">
                <a:ea typeface="Calibri"/>
                <a:cs typeface="Calibri"/>
              </a:rPr>
              <a:t> van het </a:t>
            </a:r>
            <a:r>
              <a:rPr lang="en-US" b="0" dirty="0" err="1">
                <a:ea typeface="Calibri"/>
                <a:cs typeface="Calibri"/>
              </a:rPr>
              <a:t>systeem</a:t>
            </a:r>
            <a:r>
              <a:rPr lang="en-US" b="0" dirty="0">
                <a:ea typeface="Calibri"/>
                <a:cs typeface="Calibri"/>
              </a:rPr>
              <a:t>: </a:t>
            </a:r>
            <a:r>
              <a:rPr lang="en-US" b="0" dirty="0" err="1">
                <a:ea typeface="Calibri"/>
                <a:cs typeface="Calibri"/>
              </a:rPr>
              <a:t>werktijden</a:t>
            </a:r>
            <a:r>
              <a:rPr lang="en-US" b="0" dirty="0">
                <a:ea typeface="Calibri"/>
                <a:cs typeface="Calibri"/>
              </a:rPr>
              <a:t> </a:t>
            </a:r>
            <a:r>
              <a:rPr lang="en-US" b="0" dirty="0" err="1">
                <a:ea typeface="Calibri"/>
                <a:cs typeface="Calibri"/>
              </a:rPr>
              <a:t>moeders</a:t>
            </a:r>
            <a:r>
              <a:rPr lang="en-US" b="0" dirty="0">
                <a:ea typeface="Calibri"/>
                <a:cs typeface="Calibri"/>
              </a:rPr>
              <a:t> </a:t>
            </a:r>
            <a:r>
              <a:rPr lang="en-US" b="0" dirty="0" err="1">
                <a:ea typeface="Calibri"/>
                <a:cs typeface="Calibri"/>
              </a:rPr>
              <a:t>aanpassen</a:t>
            </a:r>
            <a:r>
              <a:rPr lang="en-US" b="0" dirty="0">
                <a:ea typeface="Calibri"/>
                <a:cs typeface="Calibri"/>
              </a:rPr>
              <a:t> </a:t>
            </a:r>
            <a:r>
              <a:rPr lang="en-US" b="0" dirty="0" err="1">
                <a:ea typeface="Calibri"/>
                <a:cs typeface="Calibri"/>
              </a:rPr>
              <a:t>aan</a:t>
            </a:r>
            <a:r>
              <a:rPr lang="en-US" b="0" dirty="0">
                <a:ea typeface="Calibri"/>
                <a:cs typeface="Calibri"/>
              </a:rPr>
              <a:t> </a:t>
            </a:r>
            <a:r>
              <a:rPr lang="en-US" b="0" dirty="0" err="1">
                <a:ea typeface="Calibri"/>
                <a:cs typeface="Calibri"/>
              </a:rPr>
              <a:t>schooltijden</a:t>
            </a:r>
            <a:r>
              <a:rPr lang="en-US" b="0" dirty="0">
                <a:ea typeface="Calibri"/>
                <a:cs typeface="Calibri"/>
              </a:rPr>
              <a:t>, </a:t>
            </a:r>
            <a:r>
              <a:rPr lang="en-US" b="0" dirty="0" err="1">
                <a:ea typeface="Calibri"/>
                <a:cs typeface="Calibri"/>
              </a:rPr>
              <a:t>schoonmaakwerk</a:t>
            </a:r>
            <a:r>
              <a:rPr lang="en-US" b="0" dirty="0">
                <a:ea typeface="Calibri"/>
                <a:cs typeface="Calibri"/>
              </a:rPr>
              <a:t> </a:t>
            </a:r>
            <a:r>
              <a:rPr lang="en-US" b="0" dirty="0" err="1">
                <a:ea typeface="Calibri"/>
                <a:cs typeface="Calibri"/>
              </a:rPr>
              <a:t>binnen</a:t>
            </a:r>
            <a:r>
              <a:rPr lang="en-US" b="0" dirty="0">
                <a:ea typeface="Calibri"/>
                <a:cs typeface="Calibri"/>
              </a:rPr>
              <a:t> </a:t>
            </a:r>
            <a:r>
              <a:rPr lang="en-US" b="0" dirty="0" err="1">
                <a:ea typeface="Calibri"/>
                <a:cs typeface="Calibri"/>
              </a:rPr>
              <a:t>kantooruren</a:t>
            </a:r>
            <a:r>
              <a:rPr lang="en-US" b="0" dirty="0">
                <a:ea typeface="Calibri"/>
                <a:cs typeface="Calibri"/>
              </a:rPr>
              <a:t>, gratis </a:t>
            </a:r>
            <a:r>
              <a:rPr lang="en-US" b="0" dirty="0" err="1">
                <a:ea typeface="Calibri"/>
                <a:cs typeface="Calibri"/>
              </a:rPr>
              <a:t>kinderopvang</a:t>
            </a:r>
            <a:r>
              <a:rPr lang="en-US" b="0" dirty="0">
                <a:ea typeface="Calibri"/>
                <a:cs typeface="Calibri"/>
              </a:rPr>
              <a:t>, </a:t>
            </a:r>
            <a:r>
              <a:rPr lang="en-US" b="0" dirty="0" err="1">
                <a:ea typeface="Calibri"/>
                <a:cs typeface="Calibri"/>
              </a:rPr>
              <a:t>bewustwording</a:t>
            </a:r>
            <a:r>
              <a:rPr lang="en-US" b="0" dirty="0">
                <a:ea typeface="Calibri"/>
                <a:cs typeface="Calibri"/>
              </a:rPr>
              <a:t> / </a:t>
            </a:r>
            <a:r>
              <a:rPr lang="en-US" b="0" dirty="0" err="1">
                <a:ea typeface="Calibri"/>
                <a:cs typeface="Calibri"/>
              </a:rPr>
              <a:t>gendersensitief</a:t>
            </a:r>
            <a:r>
              <a:rPr lang="en-US" b="0" dirty="0">
                <a:ea typeface="Calibri"/>
                <a:cs typeface="Calibri"/>
              </a:rPr>
              <a:t> </a:t>
            </a:r>
            <a:r>
              <a:rPr lang="en-US" b="0" dirty="0" err="1">
                <a:ea typeface="Calibri"/>
                <a:cs typeface="Calibri"/>
              </a:rPr>
              <a:t>maken</a:t>
            </a:r>
            <a:r>
              <a:rPr lang="en-US" b="0" dirty="0">
                <a:ea typeface="Calibri"/>
                <a:cs typeface="Calibri"/>
              </a:rPr>
              <a:t> van </a:t>
            </a:r>
            <a:r>
              <a:rPr lang="en-US" b="0" dirty="0" err="1">
                <a:ea typeface="Calibri"/>
                <a:cs typeface="Calibri"/>
              </a:rPr>
              <a:t>beleid</a:t>
            </a:r>
            <a:r>
              <a:rPr lang="en-US" b="0" dirty="0">
                <a:ea typeface="Calibri"/>
                <a:cs typeface="Calibri"/>
              </a:rPr>
              <a:t>. </a:t>
            </a:r>
            <a:r>
              <a:rPr lang="en-US" b="0" dirty="0" err="1">
                <a:ea typeface="Calibri"/>
                <a:cs typeface="Calibri"/>
              </a:rPr>
              <a:t>Voorbeeld</a:t>
            </a:r>
            <a:r>
              <a:rPr lang="en-US" b="0" dirty="0">
                <a:ea typeface="Calibri"/>
                <a:cs typeface="Calibri"/>
              </a:rPr>
              <a:t>: </a:t>
            </a:r>
            <a:r>
              <a:rPr lang="en-US" b="0" dirty="0" err="1">
                <a:ea typeface="Calibri"/>
                <a:cs typeface="Calibri"/>
              </a:rPr>
              <a:t>bezuinigingen</a:t>
            </a:r>
            <a:r>
              <a:rPr lang="en-US" b="0" dirty="0">
                <a:ea typeface="Calibri"/>
                <a:cs typeface="Calibri"/>
              </a:rPr>
              <a:t> op OV </a:t>
            </a:r>
            <a:r>
              <a:rPr lang="en-US" b="0" dirty="0" err="1">
                <a:ea typeface="Calibri"/>
                <a:cs typeface="Calibri"/>
              </a:rPr>
              <a:t>werken</a:t>
            </a:r>
            <a:r>
              <a:rPr lang="en-US" b="0" dirty="0">
                <a:ea typeface="Calibri"/>
                <a:cs typeface="Calibri"/>
              </a:rPr>
              <a:t> </a:t>
            </a:r>
            <a:r>
              <a:rPr lang="en-US" b="0" dirty="0" err="1">
                <a:ea typeface="Calibri"/>
                <a:cs typeface="Calibri"/>
              </a:rPr>
              <a:t>voor</a:t>
            </a:r>
            <a:r>
              <a:rPr lang="en-US" b="0" dirty="0">
                <a:ea typeface="Calibri"/>
                <a:cs typeface="Calibri"/>
              </a:rPr>
              <a:t> </a:t>
            </a:r>
            <a:r>
              <a:rPr lang="en-US" b="0" dirty="0" err="1">
                <a:ea typeface="Calibri"/>
                <a:cs typeface="Calibri"/>
              </a:rPr>
              <a:t>vrouwen</a:t>
            </a:r>
            <a:r>
              <a:rPr lang="en-US" b="0" dirty="0">
                <a:ea typeface="Calibri"/>
                <a:cs typeface="Calibri"/>
              </a:rPr>
              <a:t> </a:t>
            </a:r>
            <a:r>
              <a:rPr lang="en-US" b="0" dirty="0" err="1">
                <a:ea typeface="Calibri"/>
                <a:cs typeface="Calibri"/>
              </a:rPr>
              <a:t>anders</a:t>
            </a:r>
            <a:r>
              <a:rPr lang="en-US" b="0" dirty="0">
                <a:ea typeface="Calibri"/>
                <a:cs typeface="Calibri"/>
              </a:rPr>
              <a:t> </a:t>
            </a:r>
            <a:r>
              <a:rPr lang="en-US" b="0" dirty="0" err="1">
                <a:ea typeface="Calibri"/>
                <a:cs typeface="Calibri"/>
              </a:rPr>
              <a:t>uit</a:t>
            </a:r>
            <a:r>
              <a:rPr lang="en-US" b="0" dirty="0">
                <a:ea typeface="Calibri"/>
                <a:cs typeface="Calibri"/>
              </a:rPr>
              <a:t> dan </a:t>
            </a:r>
            <a:r>
              <a:rPr lang="en-US" b="0" dirty="0" err="1">
                <a:ea typeface="Calibri"/>
                <a:cs typeface="Calibri"/>
              </a:rPr>
              <a:t>voor</a:t>
            </a:r>
            <a:r>
              <a:rPr lang="en-US" b="0" dirty="0">
                <a:ea typeface="Calibri"/>
                <a:cs typeface="Calibri"/>
              </a:rPr>
              <a:t> </a:t>
            </a:r>
            <a:r>
              <a:rPr lang="en-US" b="0" dirty="0" err="1">
                <a:ea typeface="Calibri"/>
                <a:cs typeface="Calibri"/>
              </a:rPr>
              <a:t>mannen</a:t>
            </a:r>
            <a:r>
              <a:rPr lang="en-US" b="0" dirty="0">
                <a:ea typeface="Calibri"/>
                <a:cs typeface="Calibri"/>
              </a:rPr>
              <a:t>. Want: </a:t>
            </a:r>
            <a:r>
              <a:rPr lang="en-US" b="0" dirty="0" err="1">
                <a:ea typeface="Calibri"/>
                <a:cs typeface="Calibri"/>
              </a:rPr>
              <a:t>mannen</a:t>
            </a:r>
            <a:r>
              <a:rPr lang="en-US" b="0" dirty="0">
                <a:ea typeface="Calibri"/>
                <a:cs typeface="Calibri"/>
              </a:rPr>
              <a:t> </a:t>
            </a:r>
            <a:r>
              <a:rPr lang="en-US" b="0" dirty="0" err="1">
                <a:ea typeface="Calibri"/>
                <a:cs typeface="Calibri"/>
              </a:rPr>
              <a:t>hebben</a:t>
            </a:r>
            <a:r>
              <a:rPr lang="en-US" b="0" dirty="0">
                <a:ea typeface="Calibri"/>
                <a:cs typeface="Calibri"/>
              </a:rPr>
              <a:t> </a:t>
            </a:r>
            <a:r>
              <a:rPr lang="en-US" b="0" dirty="0" err="1">
                <a:ea typeface="Calibri"/>
                <a:cs typeface="Calibri"/>
              </a:rPr>
              <a:t>vaker</a:t>
            </a:r>
            <a:r>
              <a:rPr lang="en-US" b="0" dirty="0">
                <a:ea typeface="Calibri"/>
                <a:cs typeface="Calibri"/>
              </a:rPr>
              <a:t> </a:t>
            </a:r>
            <a:r>
              <a:rPr lang="en-US" b="0" dirty="0" err="1">
                <a:ea typeface="Calibri"/>
                <a:cs typeface="Calibri"/>
              </a:rPr>
              <a:t>een</a:t>
            </a:r>
            <a:r>
              <a:rPr lang="en-US" b="0" dirty="0">
                <a:ea typeface="Calibri"/>
                <a:cs typeface="Calibri"/>
              </a:rPr>
              <a:t> auto, </a:t>
            </a:r>
            <a:r>
              <a:rPr lang="en-US" b="0" dirty="0" err="1">
                <a:ea typeface="Calibri"/>
                <a:cs typeface="Calibri"/>
              </a:rPr>
              <a:t>vrouwen</a:t>
            </a:r>
            <a:r>
              <a:rPr lang="en-US" b="0" dirty="0">
                <a:ea typeface="Calibri"/>
                <a:cs typeface="Calibri"/>
              </a:rPr>
              <a:t> </a:t>
            </a:r>
            <a:r>
              <a:rPr lang="en-US" b="0" dirty="0" err="1">
                <a:ea typeface="Calibri"/>
                <a:cs typeface="Calibri"/>
              </a:rPr>
              <a:t>gaan</a:t>
            </a:r>
            <a:r>
              <a:rPr lang="en-US" b="0" dirty="0">
                <a:ea typeface="Calibri"/>
                <a:cs typeface="Calibri"/>
              </a:rPr>
              <a:t> </a:t>
            </a:r>
            <a:r>
              <a:rPr lang="en-US" b="0" dirty="0" err="1">
                <a:ea typeface="Calibri"/>
                <a:cs typeface="Calibri"/>
              </a:rPr>
              <a:t>vaker</a:t>
            </a:r>
            <a:r>
              <a:rPr lang="en-US" b="0" dirty="0">
                <a:ea typeface="Calibri"/>
                <a:cs typeface="Calibri"/>
              </a:rPr>
              <a:t> met het OV, </a:t>
            </a:r>
            <a:r>
              <a:rPr lang="en-US" b="0" dirty="0" err="1">
                <a:ea typeface="Calibri"/>
                <a:cs typeface="Calibri"/>
              </a:rPr>
              <a:t>leggen</a:t>
            </a:r>
            <a:r>
              <a:rPr lang="en-US" b="0" dirty="0">
                <a:ea typeface="Calibri"/>
                <a:cs typeface="Calibri"/>
              </a:rPr>
              <a:t> </a:t>
            </a:r>
            <a:r>
              <a:rPr lang="en-US" b="0" dirty="0" err="1">
                <a:ea typeface="Calibri"/>
                <a:cs typeface="Calibri"/>
              </a:rPr>
              <a:t>ook</a:t>
            </a:r>
            <a:r>
              <a:rPr lang="en-US" b="0" dirty="0">
                <a:ea typeface="Calibri"/>
                <a:cs typeface="Calibri"/>
              </a:rPr>
              <a:t> </a:t>
            </a:r>
            <a:r>
              <a:rPr lang="en-US" b="0" dirty="0" err="1">
                <a:ea typeface="Calibri"/>
                <a:cs typeface="Calibri"/>
              </a:rPr>
              <a:t>meer</a:t>
            </a:r>
            <a:r>
              <a:rPr lang="en-US" b="0" dirty="0">
                <a:ea typeface="Calibri"/>
                <a:cs typeface="Calibri"/>
              </a:rPr>
              <a:t> routes </a:t>
            </a:r>
            <a:r>
              <a:rPr lang="en-US" b="0" dirty="0" err="1">
                <a:ea typeface="Calibri"/>
                <a:cs typeface="Calibri"/>
              </a:rPr>
              <a:t>af</a:t>
            </a:r>
            <a:r>
              <a:rPr lang="en-US" b="0" dirty="0">
                <a:ea typeface="Calibri"/>
                <a:cs typeface="Calibri"/>
              </a:rPr>
              <a:t>. </a:t>
            </a:r>
            <a:r>
              <a:rPr lang="en-US" b="0" dirty="0" err="1">
                <a:ea typeface="Calibri"/>
                <a:cs typeface="Calibri"/>
              </a:rPr>
              <a:t>Mochten</a:t>
            </a:r>
            <a:r>
              <a:rPr lang="en-US" b="0" dirty="0">
                <a:ea typeface="Calibri"/>
                <a:cs typeface="Calibri"/>
              </a:rPr>
              <a:t> </a:t>
            </a:r>
            <a:r>
              <a:rPr lang="en-US" b="0" dirty="0" err="1">
                <a:ea typeface="Calibri"/>
                <a:cs typeface="Calibri"/>
              </a:rPr>
              <a:t>haltes</a:t>
            </a:r>
            <a:r>
              <a:rPr lang="en-US" b="0" dirty="0">
                <a:ea typeface="Calibri"/>
                <a:cs typeface="Calibri"/>
              </a:rPr>
              <a:t> </a:t>
            </a:r>
            <a:r>
              <a:rPr lang="en-US" b="0" dirty="0" err="1">
                <a:ea typeface="Calibri"/>
                <a:cs typeface="Calibri"/>
              </a:rPr>
              <a:t>worden</a:t>
            </a:r>
            <a:r>
              <a:rPr lang="en-US" b="0" dirty="0">
                <a:ea typeface="Calibri"/>
                <a:cs typeface="Calibri"/>
              </a:rPr>
              <a:t> </a:t>
            </a:r>
            <a:r>
              <a:rPr lang="en-US" b="0" dirty="0" err="1">
                <a:ea typeface="Calibri"/>
                <a:cs typeface="Calibri"/>
              </a:rPr>
              <a:t>opgeheven</a:t>
            </a:r>
            <a:r>
              <a:rPr lang="en-US" b="0" dirty="0">
                <a:ea typeface="Calibri"/>
                <a:cs typeface="Calibri"/>
              </a:rPr>
              <a:t> </a:t>
            </a:r>
            <a:r>
              <a:rPr lang="en-US" b="0" dirty="0" err="1">
                <a:ea typeface="Calibri"/>
                <a:cs typeface="Calibri"/>
              </a:rPr>
              <a:t>bijvoorbeeld</a:t>
            </a:r>
            <a:r>
              <a:rPr lang="en-US" b="0" dirty="0">
                <a:ea typeface="Calibri"/>
                <a:cs typeface="Calibri"/>
              </a:rPr>
              <a:t>, </a:t>
            </a:r>
            <a:r>
              <a:rPr lang="en-US" b="0" dirty="0" err="1">
                <a:ea typeface="Calibri"/>
                <a:cs typeface="Calibri"/>
              </a:rPr>
              <a:t>kan</a:t>
            </a:r>
            <a:r>
              <a:rPr lang="en-US" b="0" dirty="0">
                <a:ea typeface="Calibri"/>
                <a:cs typeface="Calibri"/>
              </a:rPr>
              <a:t> </a:t>
            </a:r>
            <a:r>
              <a:rPr lang="en-US" b="0" dirty="0" err="1">
                <a:ea typeface="Calibri"/>
                <a:cs typeface="Calibri"/>
              </a:rPr>
              <a:t>dat</a:t>
            </a:r>
            <a:r>
              <a:rPr lang="en-US" b="0" dirty="0">
                <a:ea typeface="Calibri"/>
                <a:cs typeface="Calibri"/>
              </a:rPr>
              <a:t> </a:t>
            </a:r>
            <a:r>
              <a:rPr lang="en-US" b="0" dirty="0" err="1">
                <a:ea typeface="Calibri"/>
                <a:cs typeface="Calibri"/>
              </a:rPr>
              <a:t>invloed</a:t>
            </a:r>
            <a:r>
              <a:rPr lang="en-US" b="0" dirty="0">
                <a:ea typeface="Calibri"/>
                <a:cs typeface="Calibri"/>
              </a:rPr>
              <a:t> </a:t>
            </a:r>
            <a:r>
              <a:rPr lang="en-US" b="0" dirty="0" err="1">
                <a:ea typeface="Calibri"/>
                <a:cs typeface="Calibri"/>
              </a:rPr>
              <a:t>hebben</a:t>
            </a:r>
            <a:r>
              <a:rPr lang="en-US" b="0" dirty="0">
                <a:ea typeface="Calibri"/>
                <a:cs typeface="Calibri"/>
              </a:rPr>
              <a:t> op het (</a:t>
            </a:r>
            <a:r>
              <a:rPr lang="en-US" b="0" dirty="0" err="1">
                <a:ea typeface="Calibri"/>
                <a:cs typeface="Calibri"/>
              </a:rPr>
              <a:t>veilig</a:t>
            </a:r>
            <a:r>
              <a:rPr lang="en-US" b="0" dirty="0">
                <a:ea typeface="Calibri"/>
                <a:cs typeface="Calibri"/>
              </a:rPr>
              <a:t>) </a:t>
            </a:r>
            <a:r>
              <a:rPr lang="en-US" b="0" dirty="0" err="1">
                <a:ea typeface="Calibri"/>
                <a:cs typeface="Calibri"/>
              </a:rPr>
              <a:t>bereiken</a:t>
            </a:r>
            <a:r>
              <a:rPr lang="en-US" b="0" dirty="0">
                <a:ea typeface="Calibri"/>
                <a:cs typeface="Calibri"/>
              </a:rPr>
              <a:t> van </a:t>
            </a:r>
            <a:r>
              <a:rPr lang="en-US" b="0" dirty="0" err="1">
                <a:ea typeface="Calibri"/>
                <a:cs typeface="Calibri"/>
              </a:rPr>
              <a:t>hun</a:t>
            </a:r>
            <a:r>
              <a:rPr lang="en-US" b="0" dirty="0">
                <a:ea typeface="Calibri"/>
                <a:cs typeface="Calibri"/>
              </a:rPr>
              <a:t> </a:t>
            </a:r>
            <a:r>
              <a:rPr lang="en-US" b="0" dirty="0" err="1">
                <a:ea typeface="Calibri"/>
                <a:cs typeface="Calibri"/>
              </a:rPr>
              <a:t>werk</a:t>
            </a:r>
            <a:r>
              <a:rPr lang="en-US" b="0" dirty="0">
                <a:ea typeface="Calibri"/>
                <a:cs typeface="Calibri"/>
              </a:rPr>
              <a:t>.</a:t>
            </a:r>
          </a:p>
          <a:p>
            <a:endParaRPr lang="en-US" b="0" dirty="0">
              <a:ea typeface="Calibri"/>
              <a:cs typeface="Calibri"/>
            </a:endParaRPr>
          </a:p>
          <a:p>
            <a:endParaRPr lang="en-US" b="0" dirty="0">
              <a:ea typeface="Calibri"/>
              <a:cs typeface="Calibri"/>
            </a:endParaRPr>
          </a:p>
        </p:txBody>
      </p:sp>
      <p:sp>
        <p:nvSpPr>
          <p:cNvPr id="4" name="Tijdelijke aanduiding voor dianummer 3">
            <a:extLst>
              <a:ext uri="{FF2B5EF4-FFF2-40B4-BE49-F238E27FC236}">
                <a16:creationId xmlns:a16="http://schemas.microsoft.com/office/drawing/2014/main" xmlns="" id="{1E74D4F1-FDAB-C8BC-8F8B-C7621FC7E6E7}"/>
              </a:ext>
            </a:extLst>
          </p:cNvPr>
          <p:cNvSpPr>
            <a:spLocks noGrp="1"/>
          </p:cNvSpPr>
          <p:nvPr>
            <p:ph type="sldNum" sz="quarter" idx="5"/>
          </p:nvPr>
        </p:nvSpPr>
        <p:spPr/>
        <p:txBody>
          <a:bodyPr/>
          <a:lstStyle/>
          <a:p>
            <a:fld id="{F39BF691-AF30-4EE0-9585-A42F908DA907}" type="slidenum">
              <a:rPr lang="nl-NL"/>
              <a:pPr/>
              <a:t>8</a:t>
            </a:fld>
            <a:endParaRPr lang="nl-NL"/>
          </a:p>
        </p:txBody>
      </p:sp>
    </p:spTree>
    <p:extLst>
      <p:ext uri="{BB962C8B-B14F-4D97-AF65-F5344CB8AC3E}">
        <p14:creationId xmlns:p14="http://schemas.microsoft.com/office/powerpoint/2010/main" xmlns="" val="145914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C593B5-BF68-7CAA-CA58-040896634F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xmlns="" id="{C5707723-2327-4D17-A588-7C6E937BE3F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xmlns="" id="{9BF1DF08-DB3D-9759-0CC1-BAE2A0A29913}"/>
              </a:ext>
            </a:extLst>
          </p:cNvPr>
          <p:cNvSpPr>
            <a:spLocks noGrp="1"/>
          </p:cNvSpPr>
          <p:nvPr>
            <p:ph type="body" idx="1"/>
          </p:nvPr>
        </p:nvSpPr>
        <p:spPr/>
        <p:txBody>
          <a:bodyPr/>
          <a:lstStyle/>
          <a:p>
            <a:r>
              <a:rPr lang="en-US" b="0" dirty="0" err="1">
                <a:ea typeface="Calibri"/>
                <a:cs typeface="Calibri"/>
              </a:rPr>
              <a:t>Dit</a:t>
            </a:r>
            <a:r>
              <a:rPr lang="en-US" b="0" dirty="0">
                <a:ea typeface="Calibri"/>
                <a:cs typeface="Calibri"/>
              </a:rPr>
              <a:t> is de </a:t>
            </a:r>
            <a:r>
              <a:rPr lang="en-US" b="0" dirty="0" err="1">
                <a:ea typeface="Calibri"/>
                <a:cs typeface="Calibri"/>
              </a:rPr>
              <a:t>dag</a:t>
            </a:r>
            <a:r>
              <a:rPr lang="en-US" b="0" dirty="0">
                <a:ea typeface="Calibri"/>
                <a:cs typeface="Calibri"/>
              </a:rPr>
              <a:t> om de </a:t>
            </a:r>
            <a:r>
              <a:rPr lang="en-US" b="0" dirty="0" err="1">
                <a:ea typeface="Calibri"/>
                <a:cs typeface="Calibri"/>
              </a:rPr>
              <a:t>loonkloof</a:t>
            </a:r>
            <a:r>
              <a:rPr lang="en-US" b="0" dirty="0">
                <a:ea typeface="Calibri"/>
                <a:cs typeface="Calibri"/>
              </a:rPr>
              <a:t> </a:t>
            </a:r>
            <a:r>
              <a:rPr lang="en-US" b="0" dirty="0" err="1">
                <a:ea typeface="Calibri"/>
                <a:cs typeface="Calibri"/>
              </a:rPr>
              <a:t>zichtbaar</a:t>
            </a:r>
            <a:r>
              <a:rPr lang="en-US" b="0" dirty="0">
                <a:ea typeface="Calibri"/>
                <a:cs typeface="Calibri"/>
              </a:rPr>
              <a:t> </a:t>
            </a:r>
            <a:r>
              <a:rPr lang="en-US" b="0" dirty="0" err="1">
                <a:ea typeface="Calibri"/>
                <a:cs typeface="Calibri"/>
              </a:rPr>
              <a:t>te</a:t>
            </a:r>
            <a:r>
              <a:rPr lang="en-US" b="0" dirty="0">
                <a:ea typeface="Calibri"/>
                <a:cs typeface="Calibri"/>
              </a:rPr>
              <a:t> </a:t>
            </a:r>
            <a:r>
              <a:rPr lang="en-US" b="0" dirty="0" err="1">
                <a:ea typeface="Calibri"/>
                <a:cs typeface="Calibri"/>
              </a:rPr>
              <a:t>maken</a:t>
            </a:r>
            <a:r>
              <a:rPr lang="en-US" b="0" dirty="0">
                <a:ea typeface="Calibri"/>
                <a:cs typeface="Calibri"/>
              </a:rPr>
              <a:t>: </a:t>
            </a:r>
            <a:r>
              <a:rPr lang="en-US" b="0" dirty="0" err="1">
                <a:ea typeface="Calibri"/>
                <a:cs typeface="Calibri"/>
              </a:rPr>
              <a:t>vanaf</a:t>
            </a:r>
            <a:r>
              <a:rPr lang="en-US" b="0" dirty="0">
                <a:ea typeface="Calibri"/>
                <a:cs typeface="Calibri"/>
              </a:rPr>
              <a:t> </a:t>
            </a:r>
            <a:r>
              <a:rPr lang="en-US" b="0" dirty="0" err="1">
                <a:ea typeface="Calibri"/>
                <a:cs typeface="Calibri"/>
              </a:rPr>
              <a:t>deze</a:t>
            </a:r>
            <a:r>
              <a:rPr lang="en-US" b="0" dirty="0">
                <a:ea typeface="Calibri"/>
                <a:cs typeface="Calibri"/>
              </a:rPr>
              <a:t> </a:t>
            </a:r>
            <a:r>
              <a:rPr lang="en-US" b="0" dirty="0" err="1">
                <a:ea typeface="Calibri"/>
                <a:cs typeface="Calibri"/>
              </a:rPr>
              <a:t>dag</a:t>
            </a:r>
            <a:r>
              <a:rPr lang="en-US" b="0" dirty="0">
                <a:ea typeface="Calibri"/>
                <a:cs typeface="Calibri"/>
              </a:rPr>
              <a:t> </a:t>
            </a:r>
            <a:r>
              <a:rPr lang="en-US" b="0" dirty="0" err="1">
                <a:ea typeface="Calibri"/>
                <a:cs typeface="Calibri"/>
              </a:rPr>
              <a:t>werken</a:t>
            </a:r>
            <a:r>
              <a:rPr lang="en-US" b="0" dirty="0">
                <a:ea typeface="Calibri"/>
                <a:cs typeface="Calibri"/>
              </a:rPr>
              <a:t> </a:t>
            </a:r>
            <a:r>
              <a:rPr lang="en-US" b="0" dirty="0" err="1">
                <a:ea typeface="Calibri"/>
                <a:cs typeface="Calibri"/>
              </a:rPr>
              <a:t>vrouwen</a:t>
            </a:r>
            <a:r>
              <a:rPr lang="en-US" b="0" dirty="0">
                <a:ea typeface="Calibri"/>
                <a:cs typeface="Calibri"/>
              </a:rPr>
              <a:t> de rest van het </a:t>
            </a:r>
            <a:r>
              <a:rPr lang="en-US" b="0" dirty="0" err="1">
                <a:ea typeface="Calibri"/>
                <a:cs typeface="Calibri"/>
              </a:rPr>
              <a:t>jaar</a:t>
            </a:r>
            <a:r>
              <a:rPr lang="en-US" b="0" dirty="0">
                <a:ea typeface="Calibri"/>
                <a:cs typeface="Calibri"/>
              </a:rPr>
              <a:t> </a:t>
            </a:r>
            <a:r>
              <a:rPr lang="en-US" b="0" dirty="0" err="1">
                <a:ea typeface="Calibri"/>
                <a:cs typeface="Calibri"/>
              </a:rPr>
              <a:t>symbolisch</a:t>
            </a:r>
            <a:r>
              <a:rPr lang="en-US" b="0" dirty="0">
                <a:ea typeface="Calibri"/>
                <a:cs typeface="Calibri"/>
              </a:rPr>
              <a:t> </a:t>
            </a:r>
            <a:r>
              <a:rPr lang="en-US" b="0" dirty="0" err="1">
                <a:ea typeface="Calibri"/>
                <a:cs typeface="Calibri"/>
              </a:rPr>
              <a:t>voor</a:t>
            </a:r>
            <a:r>
              <a:rPr lang="en-US" b="0" dirty="0">
                <a:ea typeface="Calibri"/>
                <a:cs typeface="Calibri"/>
              </a:rPr>
              <a:t> </a:t>
            </a:r>
            <a:r>
              <a:rPr lang="en-US" b="0" dirty="0" err="1">
                <a:ea typeface="Calibri"/>
                <a:cs typeface="Calibri"/>
              </a:rPr>
              <a:t>niets</a:t>
            </a:r>
            <a:r>
              <a:rPr lang="en-US" b="0" dirty="0">
                <a:ea typeface="Calibri"/>
                <a:cs typeface="Calibri"/>
              </a:rPr>
              <a:t>. Het </a:t>
            </a:r>
            <a:r>
              <a:rPr lang="en-US" b="0" dirty="0" err="1">
                <a:ea typeface="Calibri"/>
                <a:cs typeface="Calibri"/>
              </a:rPr>
              <a:t>gelijk</a:t>
            </a:r>
            <a:r>
              <a:rPr lang="en-US" b="0" dirty="0">
                <a:ea typeface="Calibri"/>
                <a:cs typeface="Calibri"/>
              </a:rPr>
              <a:t> loon </a:t>
            </a:r>
            <a:r>
              <a:rPr lang="en-US" b="0" dirty="0" err="1">
                <a:ea typeface="Calibri"/>
                <a:cs typeface="Calibri"/>
              </a:rPr>
              <a:t>voor</a:t>
            </a:r>
            <a:r>
              <a:rPr lang="en-US" b="0" dirty="0">
                <a:ea typeface="Calibri"/>
                <a:cs typeface="Calibri"/>
              </a:rPr>
              <a:t> </a:t>
            </a:r>
            <a:r>
              <a:rPr lang="en-US" b="0" dirty="0" err="1">
                <a:ea typeface="Calibri"/>
                <a:cs typeface="Calibri"/>
              </a:rPr>
              <a:t>gelijk</a:t>
            </a:r>
            <a:r>
              <a:rPr lang="en-US" b="0" dirty="0">
                <a:ea typeface="Calibri"/>
                <a:cs typeface="Calibri"/>
              </a:rPr>
              <a:t> </a:t>
            </a:r>
            <a:r>
              <a:rPr lang="en-US" b="0" dirty="0" err="1">
                <a:ea typeface="Calibri"/>
                <a:cs typeface="Calibri"/>
              </a:rPr>
              <a:t>werk</a:t>
            </a:r>
            <a:r>
              <a:rPr lang="en-US" b="0" dirty="0">
                <a:ea typeface="Calibri"/>
                <a:cs typeface="Calibri"/>
              </a:rPr>
              <a:t> </a:t>
            </a:r>
            <a:r>
              <a:rPr lang="en-US" b="0" dirty="0" err="1">
                <a:ea typeface="Calibri"/>
                <a:cs typeface="Calibri"/>
              </a:rPr>
              <a:t>principe</a:t>
            </a:r>
            <a:r>
              <a:rPr lang="en-US" b="0" dirty="0">
                <a:ea typeface="Calibri"/>
                <a:cs typeface="Calibri"/>
              </a:rPr>
              <a:t> </a:t>
            </a:r>
            <a:r>
              <a:rPr lang="en-US" b="0" dirty="0" err="1">
                <a:ea typeface="Calibri"/>
                <a:cs typeface="Calibri"/>
              </a:rPr>
              <a:t>betekent</a:t>
            </a:r>
            <a:r>
              <a:rPr lang="en-US" b="0" dirty="0">
                <a:ea typeface="Calibri"/>
                <a:cs typeface="Calibri"/>
              </a:rPr>
              <a:t> </a:t>
            </a:r>
            <a:r>
              <a:rPr lang="en-US" b="0" dirty="0" err="1">
                <a:ea typeface="Calibri"/>
                <a:cs typeface="Calibri"/>
              </a:rPr>
              <a:t>dat</a:t>
            </a:r>
            <a:r>
              <a:rPr lang="en-US" b="0" dirty="0">
                <a:ea typeface="Calibri"/>
                <a:cs typeface="Calibri"/>
              </a:rPr>
              <a:t> </a:t>
            </a:r>
            <a:r>
              <a:rPr lang="en-US" b="0" dirty="0" err="1">
                <a:ea typeface="Calibri"/>
                <a:cs typeface="Calibri"/>
              </a:rPr>
              <a:t>mannelijke</a:t>
            </a:r>
            <a:r>
              <a:rPr lang="en-US" b="0" dirty="0">
                <a:ea typeface="Calibri"/>
                <a:cs typeface="Calibri"/>
              </a:rPr>
              <a:t> </a:t>
            </a:r>
            <a:r>
              <a:rPr lang="en-US" b="0" dirty="0" err="1">
                <a:ea typeface="Calibri"/>
                <a:cs typeface="Calibri"/>
              </a:rPr>
              <a:t>en</a:t>
            </a:r>
            <a:r>
              <a:rPr lang="en-US" b="0" dirty="0">
                <a:ea typeface="Calibri"/>
                <a:cs typeface="Calibri"/>
              </a:rPr>
              <a:t> </a:t>
            </a:r>
            <a:r>
              <a:rPr lang="en-US" b="0" dirty="0" err="1">
                <a:ea typeface="Calibri"/>
                <a:cs typeface="Calibri"/>
              </a:rPr>
              <a:t>vrouwelijke</a:t>
            </a:r>
            <a:r>
              <a:rPr lang="en-US" b="0" dirty="0">
                <a:ea typeface="Calibri"/>
                <a:cs typeface="Calibri"/>
              </a:rPr>
              <a:t> </a:t>
            </a:r>
            <a:r>
              <a:rPr lang="en-US" b="0" dirty="0" err="1">
                <a:ea typeface="Calibri"/>
                <a:cs typeface="Calibri"/>
              </a:rPr>
              <a:t>werknemers</a:t>
            </a:r>
            <a:r>
              <a:rPr lang="en-US" b="0" dirty="0">
                <a:ea typeface="Calibri"/>
                <a:cs typeface="Calibri"/>
              </a:rPr>
              <a:t> </a:t>
            </a:r>
            <a:r>
              <a:rPr lang="en-US" b="0" dirty="0" err="1">
                <a:ea typeface="Calibri"/>
                <a:cs typeface="Calibri"/>
              </a:rPr>
              <a:t>voor</a:t>
            </a:r>
            <a:r>
              <a:rPr lang="en-US" b="0" dirty="0">
                <a:ea typeface="Calibri"/>
                <a:cs typeface="Calibri"/>
              </a:rPr>
              <a:t> </a:t>
            </a:r>
            <a:r>
              <a:rPr lang="en-US" b="0" dirty="0" err="1">
                <a:ea typeface="Calibri"/>
                <a:cs typeface="Calibri"/>
              </a:rPr>
              <a:t>gelijkwaardige</a:t>
            </a:r>
            <a:r>
              <a:rPr lang="en-US" b="0" dirty="0">
                <a:ea typeface="Calibri"/>
                <a:cs typeface="Calibri"/>
              </a:rPr>
              <a:t> </a:t>
            </a:r>
            <a:r>
              <a:rPr lang="en-US" b="0" dirty="0" err="1">
                <a:ea typeface="Calibri"/>
                <a:cs typeface="Calibri"/>
              </a:rPr>
              <a:t>arbeid</a:t>
            </a:r>
            <a:r>
              <a:rPr lang="en-US" b="0" dirty="0">
                <a:ea typeface="Calibri"/>
                <a:cs typeface="Calibri"/>
              </a:rPr>
              <a:t> </a:t>
            </a:r>
            <a:r>
              <a:rPr lang="en-US" b="0" dirty="0" err="1">
                <a:ea typeface="Calibri"/>
                <a:cs typeface="Calibri"/>
              </a:rPr>
              <a:t>hetzelfde</a:t>
            </a:r>
            <a:r>
              <a:rPr lang="en-US" b="0" dirty="0">
                <a:ea typeface="Calibri"/>
                <a:cs typeface="Calibri"/>
              </a:rPr>
              <a:t> </a:t>
            </a:r>
            <a:r>
              <a:rPr lang="en-US" b="0" dirty="0" err="1">
                <a:ea typeface="Calibri"/>
                <a:cs typeface="Calibri"/>
              </a:rPr>
              <a:t>salaris</a:t>
            </a:r>
            <a:r>
              <a:rPr lang="en-US" b="0" dirty="0">
                <a:ea typeface="Calibri"/>
                <a:cs typeface="Calibri"/>
              </a:rPr>
              <a:t> </a:t>
            </a:r>
            <a:r>
              <a:rPr lang="en-US" b="0" dirty="0" err="1">
                <a:ea typeface="Calibri"/>
                <a:cs typeface="Calibri"/>
              </a:rPr>
              <a:t>krijgen</a:t>
            </a:r>
            <a:r>
              <a:rPr lang="en-US" b="0" dirty="0">
                <a:ea typeface="Calibri"/>
                <a:cs typeface="Calibri"/>
              </a:rPr>
              <a:t>.</a:t>
            </a:r>
          </a:p>
        </p:txBody>
      </p:sp>
      <p:sp>
        <p:nvSpPr>
          <p:cNvPr id="4" name="Tijdelijke aanduiding voor dianummer 3">
            <a:extLst>
              <a:ext uri="{FF2B5EF4-FFF2-40B4-BE49-F238E27FC236}">
                <a16:creationId xmlns:a16="http://schemas.microsoft.com/office/drawing/2014/main" xmlns="" id="{607AC94B-A1BC-5910-E287-A51BE49AD05D}"/>
              </a:ext>
            </a:extLst>
          </p:cNvPr>
          <p:cNvSpPr>
            <a:spLocks noGrp="1"/>
          </p:cNvSpPr>
          <p:nvPr>
            <p:ph type="sldNum" sz="quarter" idx="5"/>
          </p:nvPr>
        </p:nvSpPr>
        <p:spPr/>
        <p:txBody>
          <a:bodyPr/>
          <a:lstStyle/>
          <a:p>
            <a:fld id="{F39BF691-AF30-4EE0-9585-A42F908DA907}" type="slidenum">
              <a:rPr lang="nl-NL"/>
              <a:pPr/>
              <a:t>9</a:t>
            </a:fld>
            <a:endParaRPr lang="nl-NL"/>
          </a:p>
        </p:txBody>
      </p:sp>
    </p:spTree>
    <p:extLst>
      <p:ext uri="{BB962C8B-B14F-4D97-AF65-F5344CB8AC3E}">
        <p14:creationId xmlns:p14="http://schemas.microsoft.com/office/powerpoint/2010/main" xmlns="" val="200942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pPr/>
              <a:t>24.02.2025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pPr/>
              <a:t>24.02.2025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pPr/>
              <a:t>‹nr.›</a:t>
            </a:fld>
            <a:endParaRPr lang="de-DE"/>
          </a:p>
        </p:txBody>
      </p:sp>
    </p:spTree>
    <p:extLst>
      <p:ext uri="{BB962C8B-B14F-4D97-AF65-F5344CB8AC3E}">
        <p14:creationId xmlns:p14="http://schemas.microsoft.com/office/powerpoint/2010/main" xmlns=""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5-kIQlvGToM?feature=oembed"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4445"/>
        </a:solidFill>
        <a:effectLst/>
      </p:bgPr>
    </p:bg>
    <p:spTree>
      <p:nvGrpSpPr>
        <p:cNvPr id="1" name="">
          <a:extLst>
            <a:ext uri="{FF2B5EF4-FFF2-40B4-BE49-F238E27FC236}">
              <a16:creationId xmlns:a16="http://schemas.microsoft.com/office/drawing/2014/main" xmlns="" id="{66A4E53A-0913-663B-875E-FFC28CFEDB1D}"/>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xmlns="" id="{62AE4078-80AF-4E36-45A1-9C779146894D}"/>
              </a:ext>
            </a:extLst>
          </p:cNvPr>
          <p:cNvSpPr txBox="1"/>
          <p:nvPr/>
        </p:nvSpPr>
        <p:spPr>
          <a:xfrm>
            <a:off x="589429" y="605008"/>
            <a:ext cx="82228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7200" b="1" dirty="0">
                <a:solidFill>
                  <a:schemeClr val="bg1"/>
                </a:solidFill>
                <a:latin typeface="Figtree"/>
                <a:ea typeface="Calibri" panose="020F0502020204030204"/>
                <a:cs typeface="Calibri" panose="020F0502020204030204"/>
              </a:rPr>
              <a:t>De loonkloof</a:t>
            </a:r>
            <a:endParaRPr lang="nl-NL" sz="6600" dirty="0">
              <a:solidFill>
                <a:schemeClr val="bg1"/>
              </a:solidFill>
              <a:ea typeface="Calibri" panose="020F0502020204030204"/>
              <a:cs typeface="Calibri" panose="020F0502020204030204"/>
            </a:endParaRPr>
          </a:p>
        </p:txBody>
      </p:sp>
      <p:sp>
        <p:nvSpPr>
          <p:cNvPr id="12" name="Tekstvak 11">
            <a:extLst>
              <a:ext uri="{FF2B5EF4-FFF2-40B4-BE49-F238E27FC236}">
                <a16:creationId xmlns:a16="http://schemas.microsoft.com/office/drawing/2014/main" xmlns="" id="{E578854C-93F8-8F34-1E2B-F065A8C20925}"/>
              </a:ext>
            </a:extLst>
          </p:cNvPr>
          <p:cNvSpPr txBox="1"/>
          <p:nvPr/>
        </p:nvSpPr>
        <p:spPr>
          <a:xfrm>
            <a:off x="593912" y="5871881"/>
            <a:ext cx="68893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chemeClr val="bg1"/>
                </a:solidFill>
                <a:latin typeface="Figtree"/>
                <a:ea typeface="Calibri"/>
                <a:cs typeface="Calibri"/>
              </a:rPr>
              <a:t>Ingrid Doorten </a:t>
            </a:r>
          </a:p>
        </p:txBody>
      </p:sp>
      <p:pic>
        <p:nvPicPr>
          <p:cNvPr id="2" name="Afbeelding 1">
            <a:extLst>
              <a:ext uri="{FF2B5EF4-FFF2-40B4-BE49-F238E27FC236}">
                <a16:creationId xmlns:a16="http://schemas.microsoft.com/office/drawing/2014/main" xmlns="" id="{6603C07D-20F7-7409-A728-29E37CD6371A}"/>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8998373" y="5871722"/>
            <a:ext cx="2575488" cy="457677"/>
          </a:xfrm>
          <a:prstGeom prst="rect">
            <a:avLst/>
          </a:prstGeom>
        </p:spPr>
      </p:pic>
    </p:spTree>
    <p:extLst>
      <p:ext uri="{BB962C8B-B14F-4D97-AF65-F5344CB8AC3E}">
        <p14:creationId xmlns:p14="http://schemas.microsoft.com/office/powerpoint/2010/main" xmlns="" val="1148172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F17079F1-808F-C423-2A1F-3A0D3DA65BE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xmlns="" id="{09F4774E-DEA6-7065-270F-EA2A9ED60236}"/>
              </a:ext>
            </a:extLst>
          </p:cNvPr>
          <p:cNvPicPr>
            <a:picLocks noChangeAspect="1"/>
          </p:cNvPicPr>
          <p:nvPr/>
        </p:nvPicPr>
        <p:blipFill>
          <a:blip r:embed="rId3" cstate="print"/>
          <a:stretch>
            <a:fillRect/>
          </a:stretch>
        </p:blipFill>
        <p:spPr>
          <a:xfrm>
            <a:off x="621675" y="1388031"/>
            <a:ext cx="5474323" cy="4078370"/>
          </a:xfrm>
          <a:prstGeom prst="rect">
            <a:avLst/>
          </a:prstGeom>
        </p:spPr>
      </p:pic>
      <p:sp>
        <p:nvSpPr>
          <p:cNvPr id="22" name="Right Triangle 21">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086A5A31-B10A-4793-84D4-D785959AE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xmlns="" id="{15A1A612-D76F-E066-9147-50BFD58F8ED7}"/>
              </a:ext>
            </a:extLst>
          </p:cNvPr>
          <p:cNvSpPr txBox="1">
            <a:spLocks/>
          </p:cNvSpPr>
          <p:nvPr/>
        </p:nvSpPr>
        <p:spPr>
          <a:xfrm>
            <a:off x="6889833" y="1188637"/>
            <a:ext cx="4218138" cy="15972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kern="1200">
                <a:solidFill>
                  <a:schemeClr val="tx1"/>
                </a:solidFill>
                <a:latin typeface="+mj-lt"/>
                <a:ea typeface="+mj-ea"/>
                <a:cs typeface="+mj-cs"/>
              </a:rPr>
              <a:t>Wet gelijke behandeling</a:t>
            </a:r>
            <a:endParaRPr lang="en-US" sz="5400" kern="1200">
              <a:solidFill>
                <a:schemeClr val="tx1"/>
              </a:solidFill>
              <a:latin typeface="+mj-lt"/>
              <a:ea typeface="+mj-ea"/>
              <a:cs typeface="+mj-cs"/>
            </a:endParaRPr>
          </a:p>
        </p:txBody>
      </p:sp>
      <p:sp>
        <p:nvSpPr>
          <p:cNvPr id="15" name="Tijdelijke aanduiding voor inhoud 2">
            <a:extLst>
              <a:ext uri="{FF2B5EF4-FFF2-40B4-BE49-F238E27FC236}">
                <a16:creationId xmlns:a16="http://schemas.microsoft.com/office/drawing/2014/main" xmlns="" id="{F9D0431B-E582-4A2B-233B-D27E716C52D6}"/>
              </a:ext>
            </a:extLst>
          </p:cNvPr>
          <p:cNvSpPr>
            <a:spLocks noGrp="1"/>
          </p:cNvSpPr>
          <p:nvPr>
            <p:ph idx="1"/>
          </p:nvPr>
        </p:nvSpPr>
        <p:spPr>
          <a:xfrm>
            <a:off x="6889832" y="2998278"/>
            <a:ext cx="4114773" cy="1893762"/>
          </a:xfrm>
        </p:spPr>
        <p:txBody>
          <a:bodyPr vert="horz" lIns="91440" tIns="45720" rIns="91440" bIns="45720" rtlCol="0" anchor="t">
            <a:normAutofit/>
          </a:bodyPr>
          <a:lstStyle/>
          <a:p>
            <a:pPr marL="0" indent="0">
              <a:buNone/>
            </a:pPr>
            <a:r>
              <a:rPr lang="en-US" sz="2000" dirty="0"/>
              <a:t>Van </a:t>
            </a:r>
            <a:r>
              <a:rPr lang="en-US" sz="2000" dirty="0" err="1"/>
              <a:t>mannen</a:t>
            </a:r>
            <a:r>
              <a:rPr lang="en-US" sz="2000" dirty="0"/>
              <a:t> </a:t>
            </a:r>
            <a:r>
              <a:rPr lang="en-US" sz="2000" dirty="0" err="1"/>
              <a:t>en</a:t>
            </a:r>
            <a:r>
              <a:rPr lang="en-US" sz="2000" dirty="0"/>
              <a:t> </a:t>
            </a:r>
            <a:r>
              <a:rPr lang="en-US" sz="2000" dirty="0" err="1"/>
              <a:t>vrouwen</a:t>
            </a:r>
            <a:r>
              <a:rPr lang="en-US" sz="2000" dirty="0"/>
              <a:t> op de </a:t>
            </a:r>
            <a:r>
              <a:rPr lang="en-US" sz="2000" dirty="0" err="1"/>
              <a:t>werkvloer</a:t>
            </a:r>
            <a:endParaRPr lang="en-US" sz="2000" dirty="0"/>
          </a:p>
          <a:p>
            <a:pPr marL="0"/>
            <a:endParaRPr lang="en-US" sz="2000" dirty="0"/>
          </a:p>
          <a:p>
            <a:pPr marL="342900"/>
            <a:r>
              <a:rPr lang="en-US" sz="2000" dirty="0"/>
              <a:t>In Nederland</a:t>
            </a:r>
          </a:p>
          <a:p>
            <a:pPr marL="342900"/>
            <a:r>
              <a:rPr lang="en-US" sz="2000" dirty="0"/>
              <a:t>In Europa</a:t>
            </a:r>
          </a:p>
          <a:p>
            <a:pPr marL="342900"/>
            <a:endParaRPr lang="en-US" sz="2000" dirty="0"/>
          </a:p>
        </p:txBody>
      </p:sp>
    </p:spTree>
    <p:extLst>
      <p:ext uri="{BB962C8B-B14F-4D97-AF65-F5344CB8AC3E}">
        <p14:creationId xmlns:p14="http://schemas.microsoft.com/office/powerpoint/2010/main" xmlns="" val="112825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1B94C588-DEAB-DA30-78A1-F5F73B30071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Elektrisch blauw, kunst&#10;&#10;Door AI gegenereerde inhoud is mogelijk onjuist.">
            <a:extLst>
              <a:ext uri="{FF2B5EF4-FFF2-40B4-BE49-F238E27FC236}">
                <a16:creationId xmlns:a16="http://schemas.microsoft.com/office/drawing/2014/main" xmlns="" id="{C767E3D3-554E-FBDD-AF11-2E802EBF7B04}"/>
              </a:ext>
            </a:extLst>
          </p:cNvPr>
          <p:cNvPicPr>
            <a:picLocks noChangeAspect="1"/>
          </p:cNvPicPr>
          <p:nvPr/>
        </p:nvPicPr>
        <p:blipFill>
          <a:blip r:embed="rId3" cstate="print">
            <a:extLst>
              <a:ext uri="{28A0092B-C50C-407E-A947-70E740481C1C}">
                <a14:useLocalDpi xmlns:a14="http://schemas.microsoft.com/office/drawing/2010/main" xmlns="" val="0"/>
              </a:ext>
            </a:extLst>
          </a:blip>
          <a:srcRect l="23551" r="27640" b="-1"/>
          <a:stretch/>
        </p:blipFill>
        <p:spPr>
          <a:xfrm>
            <a:off x="621675" y="623275"/>
            <a:ext cx="5474323" cy="5607882"/>
          </a:xfrm>
          <a:prstGeom prst="rect">
            <a:avLst/>
          </a:prstGeom>
        </p:spPr>
      </p:pic>
      <p:sp>
        <p:nvSpPr>
          <p:cNvPr id="22" name="Right Triangle 21">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086A5A31-B10A-4793-84D4-D785959AE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xmlns="" id="{06CDC223-E3A1-3BA6-B7DF-3A87962C56ED}"/>
              </a:ext>
            </a:extLst>
          </p:cNvPr>
          <p:cNvSpPr txBox="1">
            <a:spLocks/>
          </p:cNvSpPr>
          <p:nvPr/>
        </p:nvSpPr>
        <p:spPr>
          <a:xfrm>
            <a:off x="6889833" y="1188637"/>
            <a:ext cx="4218138" cy="15972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Verschil in uurloon</a:t>
            </a:r>
            <a:endParaRPr lang="en-US" sz="5400"/>
          </a:p>
        </p:txBody>
      </p:sp>
      <p:sp>
        <p:nvSpPr>
          <p:cNvPr id="15" name="Tijdelijke aanduiding voor inhoud 2">
            <a:extLst>
              <a:ext uri="{FF2B5EF4-FFF2-40B4-BE49-F238E27FC236}">
                <a16:creationId xmlns:a16="http://schemas.microsoft.com/office/drawing/2014/main" xmlns="" id="{09C0A83B-2FB0-CB19-D9E0-9C8928DB13D5}"/>
              </a:ext>
            </a:extLst>
          </p:cNvPr>
          <p:cNvSpPr>
            <a:spLocks noGrp="1"/>
          </p:cNvSpPr>
          <p:nvPr>
            <p:ph idx="1"/>
          </p:nvPr>
        </p:nvSpPr>
        <p:spPr>
          <a:xfrm>
            <a:off x="6889831" y="2998278"/>
            <a:ext cx="3917505" cy="1893762"/>
          </a:xfrm>
        </p:spPr>
        <p:txBody>
          <a:bodyPr vert="horz" lIns="91440" tIns="45720" rIns="91440" bIns="45720" rtlCol="0" anchor="t">
            <a:normAutofit/>
          </a:bodyPr>
          <a:lstStyle/>
          <a:p>
            <a:r>
              <a:rPr lang="en-US" sz="2000"/>
              <a:t>Overheid</a:t>
            </a:r>
          </a:p>
          <a:p>
            <a:r>
              <a:rPr lang="en-US" sz="2000"/>
              <a:t>Bedrijfsleven</a:t>
            </a:r>
          </a:p>
          <a:p>
            <a:pPr marL="342900"/>
            <a:endParaRPr lang="en-US" sz="2000"/>
          </a:p>
        </p:txBody>
      </p:sp>
    </p:spTree>
    <p:extLst>
      <p:ext uri="{BB962C8B-B14F-4D97-AF65-F5344CB8AC3E}">
        <p14:creationId xmlns:p14="http://schemas.microsoft.com/office/powerpoint/2010/main" xmlns="" val="8898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20D9C1DA-93F4-F644-A4DA-152A8957F0E8}"/>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tekst, schermopname, kaart&#10;&#10;Door AI gegenereerde inhoud is mogelijk onjuist.">
            <a:extLst>
              <a:ext uri="{FF2B5EF4-FFF2-40B4-BE49-F238E27FC236}">
                <a16:creationId xmlns:a16="http://schemas.microsoft.com/office/drawing/2014/main" xmlns="" id="{2F011F73-D446-A067-2EFC-2A8CD0291CF6}"/>
              </a:ext>
            </a:extLst>
          </p:cNvPr>
          <p:cNvPicPr>
            <a:picLocks noChangeAspect="1"/>
          </p:cNvPicPr>
          <p:nvPr/>
        </p:nvPicPr>
        <p:blipFill>
          <a:blip r:embed="rId3" cstate="print"/>
          <a:stretch>
            <a:fillRect/>
          </a:stretch>
        </p:blipFill>
        <p:spPr>
          <a:xfrm>
            <a:off x="1620393" y="623275"/>
            <a:ext cx="3476887" cy="5607882"/>
          </a:xfrm>
          <a:prstGeom prst="rect">
            <a:avLst/>
          </a:prstGeom>
        </p:spPr>
      </p:pic>
      <p:sp>
        <p:nvSpPr>
          <p:cNvPr id="22" name="Right Triangle 21">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086A5A31-B10A-4793-84D4-D785959AE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xmlns="" id="{D41BC732-DED6-99BA-9434-4DB882C44DAD}"/>
              </a:ext>
            </a:extLst>
          </p:cNvPr>
          <p:cNvSpPr txBox="1">
            <a:spLocks/>
          </p:cNvSpPr>
          <p:nvPr/>
        </p:nvSpPr>
        <p:spPr>
          <a:xfrm>
            <a:off x="6889833" y="1188637"/>
            <a:ext cx="4218138" cy="15972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200" b="1" kern="1200">
                <a:solidFill>
                  <a:schemeClr val="tx1"/>
                </a:solidFill>
                <a:latin typeface="+mj-lt"/>
                <a:ea typeface="+mj-ea"/>
                <a:cs typeface="+mj-cs"/>
              </a:rPr>
              <a:t>EU-richtlijn loontransparantie</a:t>
            </a:r>
            <a:endParaRPr lang="en-US" sz="4200" kern="1200">
              <a:solidFill>
                <a:schemeClr val="tx1"/>
              </a:solidFill>
              <a:latin typeface="+mj-lt"/>
              <a:ea typeface="+mj-ea"/>
              <a:cs typeface="+mj-cs"/>
            </a:endParaRPr>
          </a:p>
        </p:txBody>
      </p:sp>
      <p:sp>
        <p:nvSpPr>
          <p:cNvPr id="15" name="Tijdelijke aanduiding voor inhoud 2">
            <a:extLst>
              <a:ext uri="{FF2B5EF4-FFF2-40B4-BE49-F238E27FC236}">
                <a16:creationId xmlns:a16="http://schemas.microsoft.com/office/drawing/2014/main" xmlns="" id="{D2ECE90D-CFEE-88D4-A86A-D14A008DB70B}"/>
              </a:ext>
            </a:extLst>
          </p:cNvPr>
          <p:cNvSpPr>
            <a:spLocks noGrp="1"/>
          </p:cNvSpPr>
          <p:nvPr>
            <p:ph idx="1"/>
          </p:nvPr>
        </p:nvSpPr>
        <p:spPr>
          <a:xfrm>
            <a:off x="6889832" y="2998278"/>
            <a:ext cx="4114773" cy="1893762"/>
          </a:xfrm>
        </p:spPr>
        <p:txBody>
          <a:bodyPr vert="horz" lIns="91440" tIns="45720" rIns="91440" bIns="45720" rtlCol="0" anchor="t">
            <a:normAutofit/>
          </a:bodyPr>
          <a:lstStyle/>
          <a:p>
            <a:r>
              <a:rPr lang="en-US" sz="2000"/>
              <a:t>Eis vanuit Europa</a:t>
            </a:r>
          </a:p>
          <a:p>
            <a:r>
              <a:rPr lang="en-US" sz="2000"/>
              <a:t>Wat houdt de richtlijn in?</a:t>
            </a:r>
          </a:p>
          <a:p>
            <a:r>
              <a:rPr lang="en-US" sz="2000"/>
              <a:t>Hoe ver zijn we in Nederland?</a:t>
            </a:r>
          </a:p>
          <a:p>
            <a:pPr marL="342900"/>
            <a:endParaRPr lang="en-US" sz="2000"/>
          </a:p>
        </p:txBody>
      </p:sp>
    </p:spTree>
    <p:extLst>
      <p:ext uri="{BB962C8B-B14F-4D97-AF65-F5344CB8AC3E}">
        <p14:creationId xmlns:p14="http://schemas.microsoft.com/office/powerpoint/2010/main" xmlns="" val="225658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D6A5691D-7B36-B9A5-AF99-70C90F1B1471}"/>
            </a:ext>
          </a:extLst>
        </p:cNvPr>
        <p:cNvGrpSpPr/>
        <p:nvPr/>
      </p:nvGrpSpPr>
      <p:grpSpPr>
        <a:xfrm>
          <a:off x="0" y="0"/>
          <a:ext cx="0" cy="0"/>
          <a:chOff x="0" y="0"/>
          <a:chExt cx="0" cy="0"/>
        </a:xfrm>
      </p:grpSpPr>
      <p:sp useBgFill="1">
        <p:nvSpPr>
          <p:cNvPr id="47" name="Rectangle 10">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Tijdelijke aanduiding voor inhoud 2" descr="Afbeelding met schets, tekening, Lijnillustraties, handschrift&#10;&#10;Door AI gegenereerde inhoud is mogelijk onjuist.">
            <a:extLst>
              <a:ext uri="{FF2B5EF4-FFF2-40B4-BE49-F238E27FC236}">
                <a16:creationId xmlns:a16="http://schemas.microsoft.com/office/drawing/2014/main" xmlns="" id="{89117377-4161-0C55-D415-B1627C182C9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1675" y="1600161"/>
            <a:ext cx="5474323" cy="3654110"/>
          </a:xfrm>
          <a:prstGeom prst="rect">
            <a:avLst/>
          </a:prstGeom>
        </p:spPr>
      </p:pic>
      <p:sp>
        <p:nvSpPr>
          <p:cNvPr id="48" name="Right Triangle 12">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14">
            <a:extLst>
              <a:ext uri="{FF2B5EF4-FFF2-40B4-BE49-F238E27FC236}">
                <a16:creationId xmlns:a16="http://schemas.microsoft.com/office/drawing/2014/main" xmlns="" id="{086A5A31-B10A-4793-84D4-D785959AE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xmlns="" id="{1EEA1C72-B273-3C4D-B604-E3B9D1379198}"/>
              </a:ext>
            </a:extLst>
          </p:cNvPr>
          <p:cNvSpPr txBox="1">
            <a:spLocks/>
          </p:cNvSpPr>
          <p:nvPr/>
        </p:nvSpPr>
        <p:spPr>
          <a:xfrm>
            <a:off x="6889833" y="1188637"/>
            <a:ext cx="4218138" cy="15972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kern="1200">
                <a:solidFill>
                  <a:schemeClr val="tx1"/>
                </a:solidFill>
                <a:latin typeface="+mj-lt"/>
                <a:ea typeface="+mj-ea"/>
                <a:cs typeface="+mj-cs"/>
              </a:rPr>
              <a:t>Discussie en vragen</a:t>
            </a:r>
            <a:endParaRPr lang="en-US" sz="5400" kern="1200">
              <a:solidFill>
                <a:schemeClr val="tx1"/>
              </a:solidFill>
              <a:latin typeface="+mj-lt"/>
              <a:ea typeface="+mj-ea"/>
              <a:cs typeface="+mj-cs"/>
            </a:endParaRPr>
          </a:p>
        </p:txBody>
      </p:sp>
      <p:sp>
        <p:nvSpPr>
          <p:cNvPr id="50" name="Content Placeholder 7">
            <a:extLst>
              <a:ext uri="{FF2B5EF4-FFF2-40B4-BE49-F238E27FC236}">
                <a16:creationId xmlns:a16="http://schemas.microsoft.com/office/drawing/2014/main" xmlns="" id="{1C4D27C1-EF91-3CC5-C736-B6A1B0C9C30D}"/>
              </a:ext>
            </a:extLst>
          </p:cNvPr>
          <p:cNvSpPr>
            <a:spLocks noGrp="1"/>
          </p:cNvSpPr>
          <p:nvPr>
            <p:ph idx="1"/>
          </p:nvPr>
        </p:nvSpPr>
        <p:spPr>
          <a:xfrm>
            <a:off x="6889832" y="2998278"/>
            <a:ext cx="4114773" cy="1893762"/>
          </a:xfrm>
        </p:spPr>
        <p:txBody>
          <a:bodyPr vert="horz" lIns="91440" tIns="45720" rIns="91440" bIns="45720" rtlCol="0" anchor="t">
            <a:normAutofit/>
          </a:bodyPr>
          <a:lstStyle/>
          <a:p>
            <a:endParaRPr lang="en-US" sz="2000"/>
          </a:p>
        </p:txBody>
      </p:sp>
    </p:spTree>
    <p:extLst>
      <p:ext uri="{BB962C8B-B14F-4D97-AF65-F5344CB8AC3E}">
        <p14:creationId xmlns:p14="http://schemas.microsoft.com/office/powerpoint/2010/main" xmlns="" val="266809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3B1BE4-D22B-8830-5D4E-1CA6734D677B}"/>
            </a:ext>
          </a:extLst>
        </p:cNvPr>
        <p:cNvGrpSpPr/>
        <p:nvPr/>
      </p:nvGrpSpPr>
      <p:grpSpPr>
        <a:xfrm>
          <a:off x="0" y="0"/>
          <a:ext cx="0" cy="0"/>
          <a:chOff x="0" y="0"/>
          <a:chExt cx="0" cy="0"/>
        </a:xfrm>
      </p:grpSpPr>
      <p:sp>
        <p:nvSpPr>
          <p:cNvPr id="15" name="Tijdelijke aanduiding voor inhoud 2">
            <a:extLst>
              <a:ext uri="{FF2B5EF4-FFF2-40B4-BE49-F238E27FC236}">
                <a16:creationId xmlns:a16="http://schemas.microsoft.com/office/drawing/2014/main" xmlns="" id="{7EE5347D-F427-FC24-AA09-B8B0E31B7586}"/>
              </a:ext>
            </a:extLst>
          </p:cNvPr>
          <p:cNvSpPr>
            <a:spLocks noGrp="1"/>
          </p:cNvSpPr>
          <p:nvPr>
            <p:ph idx="1"/>
          </p:nvPr>
        </p:nvSpPr>
        <p:spPr>
          <a:xfrm>
            <a:off x="491589" y="1712956"/>
            <a:ext cx="8380970" cy="4281444"/>
          </a:xfrm>
        </p:spPr>
        <p:txBody>
          <a:bodyPr vert="horz" lIns="91440" tIns="45720" rIns="91440" bIns="45720" rtlCol="0" anchor="t">
            <a:normAutofit fontScale="40000" lnSpcReduction="20000"/>
          </a:bodyPr>
          <a:lstStyle/>
          <a:p>
            <a:pPr>
              <a:lnSpc>
                <a:spcPct val="100000"/>
              </a:lnSpc>
            </a:pPr>
            <a:r>
              <a:rPr lang="nl-NL" sz="5900" dirty="0">
                <a:solidFill>
                  <a:srgbClr val="444445"/>
                </a:solidFill>
                <a:latin typeface="Figtree"/>
              </a:rPr>
              <a:t>Emancipatiemonitor 2024 (CBS)</a:t>
            </a:r>
          </a:p>
          <a:p>
            <a:pPr>
              <a:lnSpc>
                <a:spcPct val="100000"/>
              </a:lnSpc>
            </a:pPr>
            <a:r>
              <a:rPr lang="nl-NL" sz="5900" dirty="0">
                <a:solidFill>
                  <a:srgbClr val="444445"/>
                </a:solidFill>
                <a:latin typeface="Figtree"/>
              </a:rPr>
              <a:t>Rapport </a:t>
            </a:r>
            <a:r>
              <a:rPr lang="nl-NL" sz="5900" i="1" dirty="0">
                <a:solidFill>
                  <a:srgbClr val="444445"/>
                </a:solidFill>
                <a:latin typeface="Figtree"/>
              </a:rPr>
              <a:t>Vrij om te kiezen? </a:t>
            </a:r>
            <a:r>
              <a:rPr lang="nl-NL" sz="5900" dirty="0">
                <a:solidFill>
                  <a:srgbClr val="444445"/>
                </a:solidFill>
                <a:latin typeface="Figtree"/>
              </a:rPr>
              <a:t>Genderstereotypen en de levensloop (Atria)</a:t>
            </a:r>
          </a:p>
          <a:p>
            <a:pPr>
              <a:lnSpc>
                <a:spcPct val="100000"/>
              </a:lnSpc>
            </a:pPr>
            <a:r>
              <a:rPr lang="nl-NL" sz="5900" dirty="0">
                <a:solidFill>
                  <a:srgbClr val="444445"/>
                </a:solidFill>
                <a:latin typeface="Figtree"/>
              </a:rPr>
              <a:t>Financiële (on)afhankelijkheid van vrouwen en partnergeweld (wetenschappelijke literatuurstudie Atria)</a:t>
            </a:r>
          </a:p>
          <a:p>
            <a:pPr>
              <a:lnSpc>
                <a:spcPct val="100000"/>
              </a:lnSpc>
            </a:pPr>
            <a:r>
              <a:rPr lang="nl-NL" sz="5900" dirty="0">
                <a:solidFill>
                  <a:srgbClr val="444445"/>
                </a:solidFill>
                <a:latin typeface="Figtree"/>
              </a:rPr>
              <a:t>Vaders zorgen meer, moeders blijven managen. Rolpatronen tijdens de coronacrisis (Atria en Bureau Omlo)</a:t>
            </a:r>
          </a:p>
          <a:p>
            <a:pPr>
              <a:lnSpc>
                <a:spcPct val="100000"/>
              </a:lnSpc>
            </a:pPr>
            <a:r>
              <a:rPr lang="nl-NL" sz="5900" dirty="0" err="1">
                <a:solidFill>
                  <a:srgbClr val="444445"/>
                </a:solidFill>
                <a:latin typeface="Figtree"/>
              </a:rPr>
              <a:t>Factsheet</a:t>
            </a:r>
            <a:r>
              <a:rPr lang="nl-NL" sz="5900" dirty="0">
                <a:solidFill>
                  <a:srgbClr val="444445"/>
                </a:solidFill>
                <a:latin typeface="Figtree"/>
              </a:rPr>
              <a:t> rolpatronen in gezinnen tijdens de coronacrisis (Atria)</a:t>
            </a:r>
          </a:p>
          <a:p>
            <a:pPr>
              <a:lnSpc>
                <a:spcPct val="100000"/>
              </a:lnSpc>
            </a:pPr>
            <a:endParaRPr lang="nl-NL" sz="3200" dirty="0">
              <a:solidFill>
                <a:srgbClr val="444445"/>
              </a:solidFill>
              <a:latin typeface="Figtree"/>
            </a:endParaRPr>
          </a:p>
          <a:p>
            <a:pPr marL="342900" indent="-342900">
              <a:lnSpc>
                <a:spcPct val="100000"/>
              </a:lnSpc>
            </a:pPr>
            <a:endParaRPr lang="nl-NL" sz="2400" dirty="0">
              <a:solidFill>
                <a:srgbClr val="444445"/>
              </a:solidFill>
              <a:latin typeface="Figtree"/>
            </a:endParaRPr>
          </a:p>
        </p:txBody>
      </p:sp>
      <p:sp>
        <p:nvSpPr>
          <p:cNvPr id="4" name="Titel 1">
            <a:extLst>
              <a:ext uri="{FF2B5EF4-FFF2-40B4-BE49-F238E27FC236}">
                <a16:creationId xmlns:a16="http://schemas.microsoft.com/office/drawing/2014/main" xmlns="" id="{4EE92EC0-C042-8DEB-455F-FF947057C2B4}"/>
              </a:ext>
            </a:extLst>
          </p:cNvPr>
          <p:cNvSpPr txBox="1">
            <a:spLocks/>
          </p:cNvSpPr>
          <p:nvPr/>
        </p:nvSpPr>
        <p:spPr>
          <a:xfrm>
            <a:off x="484876" y="494447"/>
            <a:ext cx="7886700" cy="8079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444445"/>
                </a:solidFill>
                <a:latin typeface="Figtree"/>
                <a:ea typeface="Calibri Light" panose="020F0302020204030204"/>
                <a:cs typeface="Calibri Light" panose="020F0302020204030204"/>
              </a:rPr>
              <a:t>Verder lezen:</a:t>
            </a:r>
            <a:endParaRPr lang="nl-NL" dirty="0">
              <a:solidFill>
                <a:srgbClr val="444445"/>
              </a:solidFill>
              <a:ea typeface="Calibri Light" panose="020F0302020204030204"/>
              <a:cs typeface="Calibri Light" panose="020F0302020204030204"/>
            </a:endParaRPr>
          </a:p>
        </p:txBody>
      </p:sp>
    </p:spTree>
    <p:extLst>
      <p:ext uri="{BB962C8B-B14F-4D97-AF65-F5344CB8AC3E}">
        <p14:creationId xmlns:p14="http://schemas.microsoft.com/office/powerpoint/2010/main" xmlns="" val="170831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44445"/>
        </a:solidFill>
        <a:effectLst/>
      </p:bgPr>
    </p:bg>
    <p:spTree>
      <p:nvGrpSpPr>
        <p:cNvPr id="1" name=""/>
        <p:cNvGrpSpPr/>
        <p:nvPr/>
      </p:nvGrpSpPr>
      <p:grpSpPr>
        <a:xfrm>
          <a:off x="0" y="0"/>
          <a:ext cx="0" cy="0"/>
          <a:chOff x="0" y="0"/>
          <a:chExt cx="0" cy="0"/>
        </a:xfrm>
      </p:grpSpPr>
      <p:sp>
        <p:nvSpPr>
          <p:cNvPr id="12" name="Tijdelijke aanduiding voor inhoud 2">
            <a:extLst>
              <a:ext uri="{FF2B5EF4-FFF2-40B4-BE49-F238E27FC236}">
                <a16:creationId xmlns:a16="http://schemas.microsoft.com/office/drawing/2014/main" xmlns="" id="{38846960-C897-1DC4-D598-E0A7C0FCEFDB}"/>
              </a:ext>
            </a:extLst>
          </p:cNvPr>
          <p:cNvSpPr>
            <a:spLocks noGrp="1"/>
          </p:cNvSpPr>
          <p:nvPr>
            <p:ph idx="1"/>
          </p:nvPr>
        </p:nvSpPr>
        <p:spPr>
          <a:xfrm>
            <a:off x="480857" y="1712956"/>
            <a:ext cx="9660670" cy="2558536"/>
          </a:xfrm>
        </p:spPr>
        <p:txBody>
          <a:bodyPr vert="horz" lIns="91440" tIns="45720" rIns="91440" bIns="45720" rtlCol="0" anchor="t">
            <a:normAutofit/>
          </a:bodyPr>
          <a:lstStyle/>
          <a:p>
            <a:pPr marL="342900" indent="-342900">
              <a:lnSpc>
                <a:spcPct val="100000"/>
              </a:lnSpc>
            </a:pPr>
            <a:r>
              <a:rPr lang="nl-NL" sz="2400" dirty="0">
                <a:solidFill>
                  <a:schemeClr val="bg1"/>
                </a:solidFill>
                <a:latin typeface="Figtree"/>
              </a:rPr>
              <a:t>Volg ons op LinkedIn of Instagram </a:t>
            </a:r>
            <a:r>
              <a:rPr lang="nl-NL" sz="2400" b="1" dirty="0">
                <a:solidFill>
                  <a:schemeClr val="bg1"/>
                </a:solidFill>
                <a:latin typeface="Figtree"/>
              </a:rPr>
              <a:t>@atriakennisinstituut</a:t>
            </a:r>
          </a:p>
          <a:p>
            <a:pPr marL="342900" indent="-342900">
              <a:lnSpc>
                <a:spcPct val="100000"/>
              </a:lnSpc>
            </a:pPr>
            <a:r>
              <a:rPr lang="nl-NL" sz="2400" dirty="0">
                <a:solidFill>
                  <a:schemeClr val="bg1"/>
                </a:solidFill>
                <a:latin typeface="Figtree"/>
                <a:ea typeface="+mn-lt"/>
                <a:cs typeface="+mn-lt"/>
              </a:rPr>
              <a:t>Doorzoek de collectie op </a:t>
            </a:r>
            <a:r>
              <a:rPr lang="nl-NL" sz="2400" b="1" u="sng" dirty="0" err="1">
                <a:solidFill>
                  <a:schemeClr val="bg1"/>
                </a:solidFill>
                <a:latin typeface="Figtree"/>
                <a:ea typeface="+mn-lt"/>
                <a:cs typeface="+mn-lt"/>
              </a:rPr>
              <a:t>collectie.atria.nl</a:t>
            </a:r>
            <a:endParaRPr lang="nl-NL" sz="2400" b="1" u="sng" dirty="0">
              <a:solidFill>
                <a:schemeClr val="bg1"/>
              </a:solidFill>
              <a:latin typeface="Figtree"/>
              <a:ea typeface="+mn-lt"/>
              <a:cs typeface="+mn-lt"/>
            </a:endParaRPr>
          </a:p>
        </p:txBody>
      </p:sp>
      <p:sp>
        <p:nvSpPr>
          <p:cNvPr id="14" name="Titel 1">
            <a:extLst>
              <a:ext uri="{FF2B5EF4-FFF2-40B4-BE49-F238E27FC236}">
                <a16:creationId xmlns:a16="http://schemas.microsoft.com/office/drawing/2014/main" xmlns="" id="{92685C81-12F6-D45A-8094-F0A444B08B4E}"/>
              </a:ext>
            </a:extLst>
          </p:cNvPr>
          <p:cNvSpPr txBox="1">
            <a:spLocks/>
          </p:cNvSpPr>
          <p:nvPr/>
        </p:nvSpPr>
        <p:spPr>
          <a:xfrm>
            <a:off x="484875" y="494447"/>
            <a:ext cx="8647249" cy="8079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chemeClr val="bg1"/>
                </a:solidFill>
                <a:latin typeface="Figtree"/>
              </a:rPr>
              <a:t>Laten we contact houden!</a:t>
            </a:r>
            <a:endParaRPr lang="nl-NL" dirty="0">
              <a:solidFill>
                <a:schemeClr val="bg1"/>
              </a:solidFill>
              <a:ea typeface="Calibri Light"/>
              <a:cs typeface="Calibri Light"/>
            </a:endParaRPr>
          </a:p>
        </p:txBody>
      </p:sp>
      <p:pic>
        <p:nvPicPr>
          <p:cNvPr id="26" name="Afbeelding 25" descr="Afbeelding met patroon, Graphics, plein, pixel&#10;&#10;Automatisch gegenereerde beschrijving">
            <a:extLst>
              <a:ext uri="{FF2B5EF4-FFF2-40B4-BE49-F238E27FC236}">
                <a16:creationId xmlns:a16="http://schemas.microsoft.com/office/drawing/2014/main" xmlns="" id="{D11A1076-115C-F2D6-7104-37C2B62C99BD}"/>
              </a:ext>
            </a:extLst>
          </p:cNvPr>
          <p:cNvPicPr>
            <a:picLocks noChangeAspect="1"/>
          </p:cNvPicPr>
          <p:nvPr/>
        </p:nvPicPr>
        <p:blipFill>
          <a:blip r:embed="rId3" cstate="print"/>
          <a:stretch>
            <a:fillRect/>
          </a:stretch>
        </p:blipFill>
        <p:spPr>
          <a:xfrm>
            <a:off x="479818" y="4943211"/>
            <a:ext cx="1390837" cy="1390837"/>
          </a:xfrm>
          <a:prstGeom prst="rect">
            <a:avLst/>
          </a:prstGeom>
        </p:spPr>
      </p:pic>
      <p:sp>
        <p:nvSpPr>
          <p:cNvPr id="2" name="Tekstvak 1">
            <a:extLst>
              <a:ext uri="{FF2B5EF4-FFF2-40B4-BE49-F238E27FC236}">
                <a16:creationId xmlns:a16="http://schemas.microsoft.com/office/drawing/2014/main" xmlns="" id="{E6276055-3152-48E5-E12A-90354888814E}"/>
              </a:ext>
            </a:extLst>
          </p:cNvPr>
          <p:cNvSpPr txBox="1"/>
          <p:nvPr/>
        </p:nvSpPr>
        <p:spPr>
          <a:xfrm>
            <a:off x="482957" y="4271492"/>
            <a:ext cx="57590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chemeClr val="bg1"/>
                </a:solidFill>
                <a:latin typeface="Figtree"/>
                <a:cs typeface="Calibri"/>
              </a:rPr>
              <a:t>Abonneer je op onze nieuwsbrief: </a:t>
            </a:r>
            <a:endParaRPr lang="nl-NL" sz="2400" dirty="0">
              <a:solidFill>
                <a:schemeClr val="bg1"/>
              </a:solidFill>
              <a:latin typeface="Figtree"/>
            </a:endParaRPr>
          </a:p>
        </p:txBody>
      </p:sp>
      <p:pic>
        <p:nvPicPr>
          <p:cNvPr id="3" name="Afbeelding 2">
            <a:extLst>
              <a:ext uri="{FF2B5EF4-FFF2-40B4-BE49-F238E27FC236}">
                <a16:creationId xmlns:a16="http://schemas.microsoft.com/office/drawing/2014/main" xmlns="" id="{B8C805A2-D223-D812-7C98-D35B4D5EA033}"/>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8998373" y="5871722"/>
            <a:ext cx="2575488" cy="457677"/>
          </a:xfrm>
          <a:prstGeom prst="rect">
            <a:avLst/>
          </a:prstGeom>
        </p:spPr>
      </p:pic>
    </p:spTree>
    <p:extLst>
      <p:ext uri="{BB962C8B-B14F-4D97-AF65-F5344CB8AC3E}">
        <p14:creationId xmlns:p14="http://schemas.microsoft.com/office/powerpoint/2010/main" xmlns="" val="257484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4445"/>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0AA85D88-3907-B771-2AC2-94D2B83406FE}"/>
              </a:ext>
            </a:extLst>
          </p:cNvPr>
          <p:cNvSpPr txBox="1"/>
          <p:nvPr/>
        </p:nvSpPr>
        <p:spPr>
          <a:xfrm>
            <a:off x="1696883" y="1894827"/>
            <a:ext cx="879823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4000" b="1" dirty="0">
                <a:solidFill>
                  <a:schemeClr val="bg1"/>
                </a:solidFill>
                <a:latin typeface="Figtree"/>
                <a:ea typeface="Calibri" panose="020F0502020204030204"/>
                <a:cs typeface="Calibri" panose="020F0502020204030204"/>
              </a:rPr>
              <a:t>“Ik ben gekke Henkie niet. Hoewel als ik die naam had gehad, was loon waarschijnlijk geen issue geweest”</a:t>
            </a:r>
            <a:endParaRPr lang="nl-NL" sz="4000" dirty="0">
              <a:solidFill>
                <a:schemeClr val="bg1"/>
              </a:solidFill>
              <a:ea typeface="Calibri" panose="020F0502020204030204"/>
              <a:cs typeface="Calibri" panose="020F0502020204030204"/>
            </a:endParaRPr>
          </a:p>
        </p:txBody>
      </p:sp>
      <p:sp>
        <p:nvSpPr>
          <p:cNvPr id="5" name="Tekstvak 4">
            <a:extLst>
              <a:ext uri="{FF2B5EF4-FFF2-40B4-BE49-F238E27FC236}">
                <a16:creationId xmlns:a16="http://schemas.microsoft.com/office/drawing/2014/main" xmlns="" id="{0F80377D-6B15-C678-BA35-F484AE5A4F73}"/>
              </a:ext>
            </a:extLst>
          </p:cNvPr>
          <p:cNvSpPr txBox="1"/>
          <p:nvPr/>
        </p:nvSpPr>
        <p:spPr>
          <a:xfrm>
            <a:off x="1696883" y="4518094"/>
            <a:ext cx="68893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chemeClr val="bg1"/>
                </a:solidFill>
                <a:latin typeface="Figtree"/>
                <a:ea typeface="Calibri"/>
                <a:cs typeface="Calibri"/>
              </a:rPr>
              <a:t>Philomena, onderwijsassistent VO</a:t>
            </a:r>
          </a:p>
        </p:txBody>
      </p:sp>
    </p:spTree>
    <p:extLst>
      <p:ext uri="{BB962C8B-B14F-4D97-AF65-F5344CB8AC3E}">
        <p14:creationId xmlns:p14="http://schemas.microsoft.com/office/powerpoint/2010/main" xmlns="" val="10848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8DB8C790-6C7F-BC32-4F44-EC1240A1A7B3}"/>
            </a:ext>
          </a:extLst>
        </p:cNvPr>
        <p:cNvGrpSpPr/>
        <p:nvPr/>
      </p:nvGrpSpPr>
      <p:grpSpPr>
        <a:xfrm>
          <a:off x="0" y="0"/>
          <a:ext cx="0" cy="0"/>
          <a:chOff x="0" y="0"/>
          <a:chExt cx="0" cy="0"/>
        </a:xfrm>
      </p:grpSpPr>
      <p:pic>
        <p:nvPicPr>
          <p:cNvPr id="5" name="Afbeelding 4" descr="Afbeelding met tekening, tekenfilm, clipart, illustratie&#10;&#10;Door AI gegenereerde inhoud is mogelijk onjuist.">
            <a:extLst>
              <a:ext uri="{FF2B5EF4-FFF2-40B4-BE49-F238E27FC236}">
                <a16:creationId xmlns:a16="http://schemas.microsoft.com/office/drawing/2014/main" xmlns="" id="{8416D02A-7E84-38AB-FE1E-68F285A6F1E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1630005"/>
            <a:ext cx="3292524" cy="3591844"/>
          </a:xfrm>
          <a:prstGeom prst="rect">
            <a:avLst/>
          </a:prstGeom>
        </p:spPr>
      </p:pic>
      <p:cxnSp>
        <p:nvCxnSpPr>
          <p:cNvPr id="48" name="Straight Connector 47">
            <a:extLst>
              <a:ext uri="{FF2B5EF4-FFF2-40B4-BE49-F238E27FC236}">
                <a16:creationId xmlns:a16="http://schemas.microsoft.com/office/drawing/2014/main" xmlns="" id="{1C6AAE25-BD23-41B5-AAE4-1DA5898C2A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573887"/>
            <a:ext cx="0" cy="3710227"/>
          </a:xfrm>
          <a:prstGeom prst="line">
            <a:avLst/>
          </a:prstGeom>
          <a:ln w="19050">
            <a:solidFill>
              <a:srgbClr val="ECED56"/>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7" descr="Afbeelding met tekst, schets, tekenfilm, tekening&#10;&#10;Door AI gegenereerde inhoud is mogelijk onjuist.">
            <a:extLst>
              <a:ext uri="{FF2B5EF4-FFF2-40B4-BE49-F238E27FC236}">
                <a16:creationId xmlns:a16="http://schemas.microsoft.com/office/drawing/2014/main" xmlns="" id="{9E389A80-DAF5-0B5B-C672-B692F48C3F8E}"/>
              </a:ext>
            </a:extLst>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4886676" y="1168555"/>
            <a:ext cx="6184580" cy="4514743"/>
          </a:xfrm>
          <a:prstGeom prst="rect">
            <a:avLst/>
          </a:prstGeom>
        </p:spPr>
      </p:pic>
      <p:sp>
        <p:nvSpPr>
          <p:cNvPr id="4" name="Titel 1">
            <a:extLst>
              <a:ext uri="{FF2B5EF4-FFF2-40B4-BE49-F238E27FC236}">
                <a16:creationId xmlns:a16="http://schemas.microsoft.com/office/drawing/2014/main" xmlns="" id="{A9CBEF7E-2E43-FC9A-4CB9-F872B8CF5BDC}"/>
              </a:ext>
            </a:extLst>
          </p:cNvPr>
          <p:cNvSpPr txBox="1">
            <a:spLocks/>
          </p:cNvSpPr>
          <p:nvPr/>
        </p:nvSpPr>
        <p:spPr>
          <a:xfrm>
            <a:off x="484876" y="494447"/>
            <a:ext cx="7886700" cy="8079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dirty="0">
              <a:solidFill>
                <a:srgbClr val="444445"/>
              </a:solidFill>
              <a:ea typeface="Calibri Light" panose="020F0302020204030204"/>
              <a:cs typeface="Calibri Light" panose="020F0302020204030204"/>
            </a:endParaRPr>
          </a:p>
        </p:txBody>
      </p:sp>
    </p:spTree>
    <p:extLst>
      <p:ext uri="{BB962C8B-B14F-4D97-AF65-F5344CB8AC3E}">
        <p14:creationId xmlns:p14="http://schemas.microsoft.com/office/powerpoint/2010/main" xmlns="" val="155378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inhoud 2">
            <a:extLst>
              <a:ext uri="{FF2B5EF4-FFF2-40B4-BE49-F238E27FC236}">
                <a16:creationId xmlns:a16="http://schemas.microsoft.com/office/drawing/2014/main" xmlns="" id="{E6174E5C-6BE5-4915-929B-B2F23590ED3F}"/>
              </a:ext>
            </a:extLst>
          </p:cNvPr>
          <p:cNvSpPr>
            <a:spLocks noGrp="1"/>
          </p:cNvSpPr>
          <p:nvPr>
            <p:ph idx="1"/>
          </p:nvPr>
        </p:nvSpPr>
        <p:spPr>
          <a:xfrm>
            <a:off x="491589" y="1712956"/>
            <a:ext cx="8380970" cy="3023375"/>
          </a:xfrm>
        </p:spPr>
        <p:txBody>
          <a:bodyPr vert="horz" lIns="91440" tIns="45720" rIns="91440" bIns="45720" rtlCol="0" anchor="t">
            <a:noAutofit/>
          </a:bodyPr>
          <a:lstStyle/>
          <a:p>
            <a:pPr marL="342900" indent="-342900">
              <a:lnSpc>
                <a:spcPct val="100000"/>
              </a:lnSpc>
            </a:pPr>
            <a:r>
              <a:rPr lang="nl-NL" sz="3200" dirty="0">
                <a:solidFill>
                  <a:srgbClr val="444445"/>
                </a:solidFill>
                <a:latin typeface="Figtree"/>
              </a:rPr>
              <a:t>De loonkloof is het gemiddeld bruto uurloon van alle vrouwen in Nederland afgezet tegen het gemiddeld bruto uurloon van alle mannen</a:t>
            </a:r>
          </a:p>
          <a:p>
            <a:pPr marL="342900" indent="-342900">
              <a:lnSpc>
                <a:spcPct val="100000"/>
              </a:lnSpc>
            </a:pPr>
            <a:r>
              <a:rPr lang="nl-NL" sz="3200" dirty="0">
                <a:solidFill>
                  <a:srgbClr val="444445"/>
                </a:solidFill>
                <a:latin typeface="Figtree"/>
              </a:rPr>
              <a:t>Ongecorrigeerde loonkloof</a:t>
            </a:r>
          </a:p>
          <a:p>
            <a:pPr marL="342900" indent="-342900">
              <a:lnSpc>
                <a:spcPct val="100000"/>
              </a:lnSpc>
            </a:pPr>
            <a:r>
              <a:rPr lang="nl-NL" sz="3200" dirty="0">
                <a:solidFill>
                  <a:srgbClr val="444445"/>
                </a:solidFill>
                <a:latin typeface="Figtree"/>
              </a:rPr>
              <a:t>Gecorrigeerde loonkloof</a:t>
            </a:r>
          </a:p>
        </p:txBody>
      </p:sp>
      <p:sp>
        <p:nvSpPr>
          <p:cNvPr id="4" name="Titel 1">
            <a:extLst>
              <a:ext uri="{FF2B5EF4-FFF2-40B4-BE49-F238E27FC236}">
                <a16:creationId xmlns:a16="http://schemas.microsoft.com/office/drawing/2014/main" xmlns="" id="{0FA94130-E177-EB5C-9721-A6EDD79D5A3A}"/>
              </a:ext>
            </a:extLst>
          </p:cNvPr>
          <p:cNvSpPr txBox="1">
            <a:spLocks/>
          </p:cNvSpPr>
          <p:nvPr/>
        </p:nvSpPr>
        <p:spPr>
          <a:xfrm>
            <a:off x="484876" y="494447"/>
            <a:ext cx="7886700" cy="8079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444445"/>
                </a:solidFill>
                <a:latin typeface="Figtree"/>
                <a:ea typeface="Calibri Light" panose="020F0302020204030204"/>
                <a:cs typeface="Calibri Light" panose="020F0302020204030204"/>
              </a:rPr>
              <a:t>Wat is de loonkloof?</a:t>
            </a:r>
            <a:endParaRPr lang="nl-NL" dirty="0">
              <a:solidFill>
                <a:srgbClr val="444445"/>
              </a:solidFill>
              <a:ea typeface="Calibri Light" panose="020F0302020204030204"/>
              <a:cs typeface="Calibri Light" panose="020F0302020204030204"/>
            </a:endParaRPr>
          </a:p>
        </p:txBody>
      </p:sp>
    </p:spTree>
    <p:extLst>
      <p:ext uri="{BB962C8B-B14F-4D97-AF65-F5344CB8AC3E}">
        <p14:creationId xmlns:p14="http://schemas.microsoft.com/office/powerpoint/2010/main" xmlns="" val="43478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C6E73D5-113B-FE5B-C968-2460E8C6B774}"/>
            </a:ext>
          </a:extLst>
        </p:cNvPr>
        <p:cNvGrpSpPr/>
        <p:nvPr/>
      </p:nvGrpSpPr>
      <p:grpSpPr>
        <a:xfrm>
          <a:off x="0" y="0"/>
          <a:ext cx="0" cy="0"/>
          <a:chOff x="0" y="0"/>
          <a:chExt cx="0" cy="0"/>
        </a:xfrm>
      </p:grpSpPr>
      <p:sp>
        <p:nvSpPr>
          <p:cNvPr id="15" name="Tijdelijke aanduiding voor inhoud 2">
            <a:extLst>
              <a:ext uri="{FF2B5EF4-FFF2-40B4-BE49-F238E27FC236}">
                <a16:creationId xmlns:a16="http://schemas.microsoft.com/office/drawing/2014/main" xmlns="" id="{E67121BF-A0C3-FB61-D234-3A439C7DE459}"/>
              </a:ext>
            </a:extLst>
          </p:cNvPr>
          <p:cNvSpPr>
            <a:spLocks noGrp="1"/>
          </p:cNvSpPr>
          <p:nvPr>
            <p:ph idx="1"/>
          </p:nvPr>
        </p:nvSpPr>
        <p:spPr>
          <a:xfrm>
            <a:off x="491589" y="1712956"/>
            <a:ext cx="8380970" cy="3023375"/>
          </a:xfrm>
        </p:spPr>
        <p:txBody>
          <a:bodyPr vert="horz" lIns="91440" tIns="45720" rIns="91440" bIns="45720" rtlCol="0" anchor="t">
            <a:normAutofit/>
          </a:bodyPr>
          <a:lstStyle/>
          <a:p>
            <a:pPr marL="0" indent="0">
              <a:lnSpc>
                <a:spcPct val="100000"/>
              </a:lnSpc>
              <a:buNone/>
            </a:pPr>
            <a:r>
              <a:rPr lang="nl-NL" sz="3200" dirty="0">
                <a:solidFill>
                  <a:srgbClr val="444445"/>
                </a:solidFill>
                <a:latin typeface="Figtree"/>
              </a:rPr>
              <a:t>Bij de gecorrigeerde loonkloof zien we belangrijke informatie over het hoofd zoals:</a:t>
            </a:r>
          </a:p>
          <a:p>
            <a:pPr>
              <a:lnSpc>
                <a:spcPct val="100000"/>
              </a:lnSpc>
            </a:pPr>
            <a:r>
              <a:rPr lang="nl-NL" sz="3200" dirty="0">
                <a:solidFill>
                  <a:srgbClr val="444445"/>
                </a:solidFill>
                <a:latin typeface="Figtree"/>
              </a:rPr>
              <a:t>De invloed van genderstereotypen</a:t>
            </a:r>
          </a:p>
          <a:p>
            <a:pPr>
              <a:lnSpc>
                <a:spcPct val="100000"/>
              </a:lnSpc>
            </a:pPr>
            <a:r>
              <a:rPr lang="nl-NL" sz="3200" dirty="0">
                <a:solidFill>
                  <a:srgbClr val="444445"/>
                </a:solidFill>
                <a:latin typeface="Figtree"/>
              </a:rPr>
              <a:t>De doorwerking van genderstereotypen in het leven</a:t>
            </a:r>
          </a:p>
        </p:txBody>
      </p:sp>
      <p:sp>
        <p:nvSpPr>
          <p:cNvPr id="4" name="Titel 1">
            <a:extLst>
              <a:ext uri="{FF2B5EF4-FFF2-40B4-BE49-F238E27FC236}">
                <a16:creationId xmlns:a16="http://schemas.microsoft.com/office/drawing/2014/main" xmlns="" id="{8162C129-2800-F263-32FA-867810797A93}"/>
              </a:ext>
            </a:extLst>
          </p:cNvPr>
          <p:cNvSpPr txBox="1">
            <a:spLocks/>
          </p:cNvSpPr>
          <p:nvPr/>
        </p:nvSpPr>
        <p:spPr>
          <a:xfrm>
            <a:off x="484876" y="494447"/>
            <a:ext cx="7886700" cy="80797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444445"/>
                </a:solidFill>
                <a:latin typeface="Figtree"/>
                <a:ea typeface="Calibri Light" panose="020F0302020204030204"/>
                <a:cs typeface="Calibri Light" panose="020F0302020204030204"/>
              </a:rPr>
              <a:t>Wat we over het hoofd zien</a:t>
            </a:r>
            <a:endParaRPr lang="nl-NL" dirty="0">
              <a:solidFill>
                <a:srgbClr val="444445"/>
              </a:solidFill>
              <a:ea typeface="Calibri Light" panose="020F0302020204030204"/>
              <a:cs typeface="Calibri Light" panose="020F0302020204030204"/>
            </a:endParaRPr>
          </a:p>
        </p:txBody>
      </p:sp>
    </p:spTree>
    <p:extLst>
      <p:ext uri="{BB962C8B-B14F-4D97-AF65-F5344CB8AC3E}">
        <p14:creationId xmlns:p14="http://schemas.microsoft.com/office/powerpoint/2010/main" xmlns="" val="336878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a:hlinkClick r:id="" action="ppaction://media"/>
            <a:extLst>
              <a:ext uri="{FF2B5EF4-FFF2-40B4-BE49-F238E27FC236}">
                <a16:creationId xmlns:a16="http://schemas.microsoft.com/office/drawing/2014/main" xmlns="" id="{12494A70-1130-6454-4CDB-C8F0C67F352E}"/>
              </a:ext>
            </a:extLst>
          </p:cNvPr>
          <p:cNvPicPr>
            <a:picLocks noRot="1" noChangeAspect="1"/>
          </p:cNvPicPr>
          <p:nvPr>
            <a:videoFile r:link="rId1"/>
          </p:nvPr>
        </p:nvPicPr>
        <p:blipFill>
          <a:blip r:embed="rId4" cstate="print"/>
          <a:stretch>
            <a:fillRect/>
          </a:stretch>
        </p:blipFill>
        <p:spPr>
          <a:xfrm>
            <a:off x="22225" y="0"/>
            <a:ext cx="12147550" cy="6858000"/>
          </a:xfrm>
          <a:prstGeom prst="rect">
            <a:avLst/>
          </a:prstGeom>
        </p:spPr>
      </p:pic>
    </p:spTree>
    <p:extLst>
      <p:ext uri="{BB962C8B-B14F-4D97-AF65-F5344CB8AC3E}">
        <p14:creationId xmlns:p14="http://schemas.microsoft.com/office/powerpoint/2010/main" xmlns="" val="279242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5C85F8-5F77-EF27-7E55-235B79A05126}"/>
            </a:ext>
          </a:extLst>
        </p:cNvPr>
        <p:cNvGrpSpPr/>
        <p:nvPr/>
      </p:nvGrpSpPr>
      <p:grpSpPr>
        <a:xfrm>
          <a:off x="0" y="0"/>
          <a:ext cx="0" cy="0"/>
          <a:chOff x="0" y="0"/>
          <a:chExt cx="0" cy="0"/>
        </a:xfrm>
      </p:grpSpPr>
      <p:sp>
        <p:nvSpPr>
          <p:cNvPr id="15" name="Tijdelijke aanduiding voor inhoud 2">
            <a:extLst>
              <a:ext uri="{FF2B5EF4-FFF2-40B4-BE49-F238E27FC236}">
                <a16:creationId xmlns:a16="http://schemas.microsoft.com/office/drawing/2014/main" xmlns="" id="{A155980C-714C-06A9-9C11-A1ACF96EDB95}"/>
              </a:ext>
            </a:extLst>
          </p:cNvPr>
          <p:cNvSpPr>
            <a:spLocks noGrp="1"/>
          </p:cNvSpPr>
          <p:nvPr>
            <p:ph idx="1"/>
          </p:nvPr>
        </p:nvSpPr>
        <p:spPr>
          <a:xfrm>
            <a:off x="491589" y="1712956"/>
            <a:ext cx="8380970" cy="3023375"/>
          </a:xfrm>
        </p:spPr>
        <p:txBody>
          <a:bodyPr vert="horz" lIns="91440" tIns="45720" rIns="91440" bIns="45720" rtlCol="0" anchor="t">
            <a:normAutofit/>
          </a:bodyPr>
          <a:lstStyle/>
          <a:p>
            <a:pPr marL="342900" indent="-342900">
              <a:lnSpc>
                <a:spcPct val="100000"/>
              </a:lnSpc>
            </a:pPr>
            <a:r>
              <a:rPr lang="nl-NL" sz="3200" dirty="0">
                <a:solidFill>
                  <a:srgbClr val="444445"/>
                </a:solidFill>
                <a:latin typeface="Figtree"/>
              </a:rPr>
              <a:t>Wat wordt verstaan onder economische zelfstandigheid?</a:t>
            </a:r>
          </a:p>
          <a:p>
            <a:pPr marL="342900" indent="-342900">
              <a:lnSpc>
                <a:spcPct val="100000"/>
              </a:lnSpc>
            </a:pPr>
            <a:r>
              <a:rPr lang="nl-NL" sz="3200" dirty="0">
                <a:solidFill>
                  <a:srgbClr val="444445"/>
                </a:solidFill>
                <a:latin typeface="Figtree"/>
              </a:rPr>
              <a:t>Hoe staat het met de economische zelfstandigheid van vrouwen in Nederland?</a:t>
            </a:r>
          </a:p>
        </p:txBody>
      </p:sp>
      <p:sp>
        <p:nvSpPr>
          <p:cNvPr id="4" name="Titel 1">
            <a:extLst>
              <a:ext uri="{FF2B5EF4-FFF2-40B4-BE49-F238E27FC236}">
                <a16:creationId xmlns:a16="http://schemas.microsoft.com/office/drawing/2014/main" xmlns="" id="{E86FBFED-C1AE-659F-4450-35238EAAD808}"/>
              </a:ext>
            </a:extLst>
          </p:cNvPr>
          <p:cNvSpPr txBox="1">
            <a:spLocks/>
          </p:cNvSpPr>
          <p:nvPr/>
        </p:nvSpPr>
        <p:spPr>
          <a:xfrm>
            <a:off x="484876" y="494447"/>
            <a:ext cx="7886700" cy="80797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444445"/>
                </a:solidFill>
                <a:latin typeface="Figtree"/>
                <a:ea typeface="Calibri Light" panose="020F0302020204030204"/>
                <a:cs typeface="Calibri Light" panose="020F0302020204030204"/>
              </a:rPr>
              <a:t>Economische zelfstandigheid</a:t>
            </a:r>
            <a:endParaRPr lang="nl-NL" dirty="0">
              <a:solidFill>
                <a:srgbClr val="444445"/>
              </a:solidFill>
              <a:ea typeface="Calibri Light" panose="020F0302020204030204"/>
              <a:cs typeface="Calibri Light" panose="020F0302020204030204"/>
            </a:endParaRPr>
          </a:p>
        </p:txBody>
      </p:sp>
    </p:spTree>
    <p:extLst>
      <p:ext uri="{BB962C8B-B14F-4D97-AF65-F5344CB8AC3E}">
        <p14:creationId xmlns:p14="http://schemas.microsoft.com/office/powerpoint/2010/main" xmlns="" val="39276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24F7AF-B3A3-2AB4-63BF-EC9414A11DAF}"/>
            </a:ext>
          </a:extLst>
        </p:cNvPr>
        <p:cNvGrpSpPr/>
        <p:nvPr/>
      </p:nvGrpSpPr>
      <p:grpSpPr>
        <a:xfrm>
          <a:off x="0" y="0"/>
          <a:ext cx="0" cy="0"/>
          <a:chOff x="0" y="0"/>
          <a:chExt cx="0" cy="0"/>
        </a:xfrm>
      </p:grpSpPr>
      <p:pic>
        <p:nvPicPr>
          <p:cNvPr id="3" name="Tijdelijke aanduiding voor inhoud 2" descr="Afbeelding met tekst, schermopname, poster, geel&#10;&#10;Door AI gegenereerde inhoud is mogelijk onjuist.">
            <a:extLst>
              <a:ext uri="{FF2B5EF4-FFF2-40B4-BE49-F238E27FC236}">
                <a16:creationId xmlns:a16="http://schemas.microsoft.com/office/drawing/2014/main" xmlns="" id="{D8E3FA58-2CB0-FE5E-3377-FD1A36E8870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50244" y="1123527"/>
            <a:ext cx="3257896" cy="4604800"/>
          </a:xfrm>
          <a:prstGeom prst="rect">
            <a:avLst/>
          </a:prstGeom>
        </p:spPr>
      </p:pic>
      <p:pic>
        <p:nvPicPr>
          <p:cNvPr id="7" name="Tijdelijke aanduiding voor inhoud 6" descr="Afbeelding met tekening, schets, tekenfilm, kunst&#10;&#10;Door AI gegenereerde inhoud is mogelijk onjuist.">
            <a:extLst>
              <a:ext uri="{FF2B5EF4-FFF2-40B4-BE49-F238E27FC236}">
                <a16:creationId xmlns:a16="http://schemas.microsoft.com/office/drawing/2014/main" xmlns="" id="{1DE0DD54-2488-0C84-4ECC-5F16B1B8D7D9}"/>
              </a:ext>
            </a:extLst>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4886676" y="1799981"/>
            <a:ext cx="6184580" cy="3251892"/>
          </a:xfrm>
          <a:prstGeom prst="rect">
            <a:avLst/>
          </a:prstGeom>
        </p:spPr>
      </p:pic>
      <p:sp>
        <p:nvSpPr>
          <p:cNvPr id="4" name="Titel 1">
            <a:extLst>
              <a:ext uri="{FF2B5EF4-FFF2-40B4-BE49-F238E27FC236}">
                <a16:creationId xmlns:a16="http://schemas.microsoft.com/office/drawing/2014/main" xmlns="" id="{9495821B-51FF-892D-93E5-4E50B999B292}"/>
              </a:ext>
            </a:extLst>
          </p:cNvPr>
          <p:cNvSpPr txBox="1">
            <a:spLocks/>
          </p:cNvSpPr>
          <p:nvPr/>
        </p:nvSpPr>
        <p:spPr>
          <a:xfrm>
            <a:off x="484876" y="494447"/>
            <a:ext cx="7886700" cy="8079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dirty="0">
              <a:solidFill>
                <a:srgbClr val="444445"/>
              </a:solidFill>
              <a:ea typeface="Calibri Light" panose="020F0302020204030204"/>
              <a:cs typeface="Calibri Light" panose="020F0302020204030204"/>
            </a:endParaRPr>
          </a:p>
        </p:txBody>
      </p:sp>
    </p:spTree>
    <p:extLst>
      <p:ext uri="{BB962C8B-B14F-4D97-AF65-F5344CB8AC3E}">
        <p14:creationId xmlns:p14="http://schemas.microsoft.com/office/powerpoint/2010/main" xmlns="" val="23113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6EFB98-F815-258C-1D3B-11C431B44BFF}"/>
            </a:ext>
          </a:extLst>
        </p:cNvPr>
        <p:cNvGrpSpPr/>
        <p:nvPr/>
      </p:nvGrpSpPr>
      <p:grpSpPr>
        <a:xfrm>
          <a:off x="0" y="0"/>
          <a:ext cx="0" cy="0"/>
          <a:chOff x="0" y="0"/>
          <a:chExt cx="0" cy="0"/>
        </a:xfrm>
      </p:grpSpPr>
      <p:sp>
        <p:nvSpPr>
          <p:cNvPr id="15" name="Tijdelijke aanduiding voor inhoud 2">
            <a:extLst>
              <a:ext uri="{FF2B5EF4-FFF2-40B4-BE49-F238E27FC236}">
                <a16:creationId xmlns:a16="http://schemas.microsoft.com/office/drawing/2014/main" xmlns="" id="{8A96881A-63F0-95B8-A954-9AD427F34597}"/>
              </a:ext>
            </a:extLst>
          </p:cNvPr>
          <p:cNvSpPr>
            <a:spLocks noGrp="1"/>
          </p:cNvSpPr>
          <p:nvPr>
            <p:ph idx="1"/>
          </p:nvPr>
        </p:nvSpPr>
        <p:spPr>
          <a:xfrm>
            <a:off x="491588" y="1712956"/>
            <a:ext cx="8776589" cy="3023375"/>
          </a:xfrm>
        </p:spPr>
        <p:txBody>
          <a:bodyPr vert="horz" lIns="91440" tIns="45720" rIns="91440" bIns="45720" rtlCol="0" anchor="t">
            <a:normAutofit/>
          </a:bodyPr>
          <a:lstStyle/>
          <a:p>
            <a:pPr marL="342900" indent="-342900">
              <a:lnSpc>
                <a:spcPct val="100000"/>
              </a:lnSpc>
            </a:pPr>
            <a:r>
              <a:rPr lang="nl-NL" sz="3200" dirty="0">
                <a:solidFill>
                  <a:srgbClr val="444445"/>
                </a:solidFill>
                <a:latin typeface="Figtree"/>
              </a:rPr>
              <a:t>Op 14 november is het </a:t>
            </a:r>
            <a:r>
              <a:rPr lang="nl-NL" sz="3200" dirty="0" err="1">
                <a:solidFill>
                  <a:srgbClr val="444445"/>
                </a:solidFill>
                <a:latin typeface="Figtree"/>
              </a:rPr>
              <a:t>Equal</a:t>
            </a:r>
            <a:r>
              <a:rPr lang="nl-NL" sz="3200" dirty="0">
                <a:solidFill>
                  <a:srgbClr val="444445"/>
                </a:solidFill>
                <a:latin typeface="Figtree"/>
              </a:rPr>
              <a:t> </a:t>
            </a:r>
            <a:r>
              <a:rPr lang="nl-NL" sz="3200" dirty="0" err="1">
                <a:solidFill>
                  <a:srgbClr val="444445"/>
                </a:solidFill>
                <a:latin typeface="Figtree"/>
              </a:rPr>
              <a:t>Pay</a:t>
            </a:r>
            <a:r>
              <a:rPr lang="nl-NL" sz="3200" dirty="0">
                <a:solidFill>
                  <a:srgbClr val="444445"/>
                </a:solidFill>
                <a:latin typeface="Figtree"/>
              </a:rPr>
              <a:t> Day</a:t>
            </a:r>
          </a:p>
          <a:p>
            <a:pPr marL="342900" indent="-342900">
              <a:lnSpc>
                <a:spcPct val="100000"/>
              </a:lnSpc>
            </a:pPr>
            <a:r>
              <a:rPr lang="nl-NL" sz="3200" dirty="0">
                <a:solidFill>
                  <a:srgbClr val="444445"/>
                </a:solidFill>
                <a:latin typeface="Figtree"/>
              </a:rPr>
              <a:t>Dit is al een aantal jaar dezelfde datum, zou eigenlijk moeten opschuiven</a:t>
            </a:r>
          </a:p>
          <a:p>
            <a:pPr marL="342900" indent="-342900">
              <a:lnSpc>
                <a:spcPct val="100000"/>
              </a:lnSpc>
            </a:pPr>
            <a:r>
              <a:rPr lang="nl-NL" sz="3200" dirty="0">
                <a:solidFill>
                  <a:srgbClr val="444445"/>
                </a:solidFill>
                <a:latin typeface="Figtree"/>
              </a:rPr>
              <a:t>Gelijk loon voor gelijk werk principe</a:t>
            </a:r>
          </a:p>
        </p:txBody>
      </p:sp>
      <p:sp>
        <p:nvSpPr>
          <p:cNvPr id="4" name="Titel 1">
            <a:extLst>
              <a:ext uri="{FF2B5EF4-FFF2-40B4-BE49-F238E27FC236}">
                <a16:creationId xmlns:a16="http://schemas.microsoft.com/office/drawing/2014/main" xmlns="" id="{EFA800F0-AFAE-3365-9FCA-A5677BBC4C95}"/>
              </a:ext>
            </a:extLst>
          </p:cNvPr>
          <p:cNvSpPr txBox="1">
            <a:spLocks/>
          </p:cNvSpPr>
          <p:nvPr/>
        </p:nvSpPr>
        <p:spPr>
          <a:xfrm>
            <a:off x="484876" y="494447"/>
            <a:ext cx="7886700" cy="8079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444445"/>
                </a:solidFill>
                <a:latin typeface="Figtree"/>
                <a:ea typeface="Calibri Light" panose="020F0302020204030204"/>
                <a:cs typeface="Calibri Light" panose="020F0302020204030204"/>
              </a:rPr>
              <a:t>Wat is </a:t>
            </a:r>
            <a:r>
              <a:rPr lang="nl-NL" sz="4800" b="1" dirty="0" err="1">
                <a:solidFill>
                  <a:srgbClr val="444445"/>
                </a:solidFill>
                <a:latin typeface="Figtree"/>
                <a:ea typeface="Calibri Light" panose="020F0302020204030204"/>
                <a:cs typeface="Calibri Light" panose="020F0302020204030204"/>
              </a:rPr>
              <a:t>Equal</a:t>
            </a:r>
            <a:r>
              <a:rPr lang="nl-NL" sz="4800" b="1" dirty="0">
                <a:solidFill>
                  <a:srgbClr val="444445"/>
                </a:solidFill>
                <a:latin typeface="Figtree"/>
                <a:ea typeface="Calibri Light" panose="020F0302020204030204"/>
                <a:cs typeface="Calibri Light" panose="020F0302020204030204"/>
              </a:rPr>
              <a:t> </a:t>
            </a:r>
            <a:r>
              <a:rPr lang="nl-NL" sz="4800" b="1" dirty="0" err="1">
                <a:solidFill>
                  <a:srgbClr val="444445"/>
                </a:solidFill>
                <a:latin typeface="Figtree"/>
                <a:ea typeface="Calibri Light" panose="020F0302020204030204"/>
                <a:cs typeface="Calibri Light" panose="020F0302020204030204"/>
              </a:rPr>
              <a:t>Pay</a:t>
            </a:r>
            <a:r>
              <a:rPr lang="nl-NL" sz="4800" b="1" dirty="0">
                <a:solidFill>
                  <a:srgbClr val="444445"/>
                </a:solidFill>
                <a:latin typeface="Figtree"/>
                <a:ea typeface="Calibri Light" panose="020F0302020204030204"/>
                <a:cs typeface="Calibri Light" panose="020F0302020204030204"/>
              </a:rPr>
              <a:t> Day?</a:t>
            </a:r>
            <a:endParaRPr lang="nl-NL" dirty="0">
              <a:solidFill>
                <a:srgbClr val="444445"/>
              </a:solidFill>
              <a:ea typeface="Calibri Light" panose="020F0302020204030204"/>
              <a:cs typeface="Calibri Light" panose="020F0302020204030204"/>
            </a:endParaRPr>
          </a:p>
        </p:txBody>
      </p:sp>
    </p:spTree>
    <p:extLst>
      <p:ext uri="{BB962C8B-B14F-4D97-AF65-F5344CB8AC3E}">
        <p14:creationId xmlns:p14="http://schemas.microsoft.com/office/powerpoint/2010/main" xmlns="" val="2709842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1fyekg5ms2qk48zg4ib1zuzza1do18"/>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0a88e0-30d1-481d-8dec-c355d9f04ac6">
      <Terms xmlns="http://schemas.microsoft.com/office/infopath/2007/PartnerControls"/>
    </lcf76f155ced4ddcb4097134ff3c332f>
    <TaxCatchAll xmlns="604fd75a-72b3-49e8-bebf-09dfeaa0b0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87A9BE0907CC4F80785A7EBEABBFEE" ma:contentTypeVersion="15" ma:contentTypeDescription="Een nieuw document maken." ma:contentTypeScope="" ma:versionID="54634c1670c84689f313d736f39c0d84">
  <xsd:schema xmlns:xsd="http://www.w3.org/2001/XMLSchema" xmlns:xs="http://www.w3.org/2001/XMLSchema" xmlns:p="http://schemas.microsoft.com/office/2006/metadata/properties" xmlns:ns2="990a88e0-30d1-481d-8dec-c355d9f04ac6" xmlns:ns3="604fd75a-72b3-49e8-bebf-09dfeaa0b0a0" targetNamespace="http://schemas.microsoft.com/office/2006/metadata/properties" ma:root="true" ma:fieldsID="36f090c3286faa49a403bb2904d726a0" ns2:_="" ns3:_="">
    <xsd:import namespace="990a88e0-30d1-481d-8dec-c355d9f04ac6"/>
    <xsd:import namespace="604fd75a-72b3-49e8-bebf-09dfeaa0b0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a88e0-30d1-481d-8dec-c355d9f04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de291c8d-69a2-42c5-8f8d-f8d4cbcc92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fd75a-72b3-49e8-bebf-09dfeaa0b0a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12499f9-523d-4e50-88c4-4242367165bb}" ma:internalName="TaxCatchAll" ma:showField="CatchAllData" ma:web="604fd75a-72b3-49e8-bebf-09dfeaa0b0a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D3AD60-ACD2-40A9-A341-5C28DB9F931B}">
  <ds:schemaRefs>
    <ds:schemaRef ds:uri="990a88e0-30d1-481d-8dec-c355d9f04ac6"/>
    <ds:schemaRef ds:uri="http://www.w3.org/XML/1998/namespace"/>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04fd75a-72b3-49e8-bebf-09dfeaa0b0a0"/>
  </ds:schemaRefs>
</ds:datastoreItem>
</file>

<file path=customXml/itemProps2.xml><?xml version="1.0" encoding="utf-8"?>
<ds:datastoreItem xmlns:ds="http://schemas.openxmlformats.org/officeDocument/2006/customXml" ds:itemID="{00A7AAEF-B794-4F11-A5B3-9F044E746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0a88e0-30d1-481d-8dec-c355d9f04ac6"/>
    <ds:schemaRef ds:uri="604fd75a-72b3-49e8-bebf-09dfeaa0b0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9DE715-E468-42D0-AAEA-93B3EC0B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504</TotalTime>
  <Words>1370</Words>
  <Application>Microsoft Office PowerPoint</Application>
  <PresentationFormat>Aangepast</PresentationFormat>
  <Paragraphs>111</Paragraphs>
  <Slides>15</Slides>
  <Notes>15</Notes>
  <HiddenSlides>0</HiddenSlides>
  <MMClips>1</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Corien Pels Rijcken</dc:creator>
  <cp:lastModifiedBy>Corien Pels Rijcken</cp:lastModifiedBy>
  <cp:revision>9</cp:revision>
  <cp:lastPrinted>2025-02-18T09:39:42Z</cp:lastPrinted>
  <dcterms:created xsi:type="dcterms:W3CDTF">2012-07-30T23:35:21Z</dcterms:created>
  <dcterms:modified xsi:type="dcterms:W3CDTF">2025-02-24T14:16:30Z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0x0101005D87A9BE0907CC4F80785A7EBEABBFEE</vt:lpwstr>
  </property>
  <property fmtid="{D5CDD505-2E9C-101B-9397-08002B2CF9AE}" pid="3" name="MediaServiceImageTags">
    <vt:lpwstr/>
  </property>
</Properties>
</file>